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sldIdLst>
    <p:sldId id="256" r:id="rId5"/>
    <p:sldId id="262" r:id="rId6"/>
    <p:sldId id="3884" r:id="rId7"/>
    <p:sldId id="3885" r:id="rId8"/>
    <p:sldId id="3881" r:id="rId9"/>
    <p:sldId id="3893" r:id="rId10"/>
    <p:sldId id="3886" r:id="rId11"/>
    <p:sldId id="3889" r:id="rId12"/>
    <p:sldId id="3890" r:id="rId13"/>
    <p:sldId id="3891" r:id="rId14"/>
    <p:sldId id="3892" r:id="rId15"/>
    <p:sldId id="265" r:id="rId16"/>
    <p:sldId id="26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4DC2A01-26EE-4A21-A072-03EFD348C1E8}">
          <p14:sldIdLst>
            <p14:sldId id="256"/>
            <p14:sldId id="262"/>
            <p14:sldId id="3884"/>
            <p14:sldId id="3885"/>
            <p14:sldId id="3881"/>
            <p14:sldId id="3893"/>
            <p14:sldId id="3886"/>
            <p14:sldId id="3889"/>
            <p14:sldId id="3890"/>
            <p14:sldId id="3891"/>
            <p14:sldId id="3892"/>
            <p14:sldId id="265"/>
          </p14:sldIdLst>
        </p14:section>
        <p14:section name="Appendix" id="{49B2B93B-342F-46CF-B94B-E5934EB39868}">
          <p14:sldIdLst>
            <p14:sldId id="268"/>
          </p14:sldIdLst>
        </p14:section>
      </p14:sectionLst>
    </p:ext>
    <p:ext uri="{EFAFB233-063F-42B5-8137-9DF3F51BA10A}">
      <p15:sldGuideLst xmlns:p15="http://schemas.microsoft.com/office/powerpoint/2012/main">
        <p15:guide id="1" orient="horz" pos="4296" userDrawn="1">
          <p15:clr>
            <a:srgbClr val="A4A3A4"/>
          </p15:clr>
        </p15:guide>
        <p15:guide id="2" userDrawn="1">
          <p15:clr>
            <a:srgbClr val="A4A3A4"/>
          </p15:clr>
        </p15:guide>
        <p15:guide id="3" pos="7680" userDrawn="1">
          <p15:clr>
            <a:srgbClr val="A4A3A4"/>
          </p15:clr>
        </p15:guide>
        <p15:guide id="4" orient="horz"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305B"/>
    <a:srgbClr val="008000"/>
    <a:srgbClr val="1123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4AC8DB-0070-4DFA-8188-DAE8C3841CF3}" v="70" dt="2020-04-17T17:04:23.896"/>
    <p1510:client id="{3C7DA932-8084-5966-C1CB-900BEA8B9B54}" v="37" dt="2020-04-20T13:43:50.6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78"/>
      </p:cViewPr>
      <p:guideLst>
        <p:guide orient="horz" pos="4296"/>
        <p:guide/>
        <p:guide pos="7680"/>
        <p:guide orient="horz"/>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C1F7E1-501E-704A-87E2-4FF7B4D04284}" type="datetimeFigureOut">
              <a:rPr lang="en-US" smtClean="0"/>
              <a:t>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AD1EFA-2512-8041-9E00-E9DCA6CDACED}" type="slidenum">
              <a:rPr lang="en-US" smtClean="0"/>
              <a:t>‹#›</a:t>
            </a:fld>
            <a:endParaRPr lang="en-US"/>
          </a:p>
        </p:txBody>
      </p:sp>
    </p:spTree>
    <p:extLst>
      <p:ext uri="{BB962C8B-B14F-4D97-AF65-F5344CB8AC3E}">
        <p14:creationId xmlns:p14="http://schemas.microsoft.com/office/powerpoint/2010/main" val="1716248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D1EFA-2512-8041-9E00-E9DCA6CDACED}" type="slidenum">
              <a:rPr lang="en-US" smtClean="0"/>
              <a:t>2</a:t>
            </a:fld>
            <a:endParaRPr lang="en-US"/>
          </a:p>
        </p:txBody>
      </p:sp>
    </p:spTree>
    <p:extLst>
      <p:ext uri="{BB962C8B-B14F-4D97-AF65-F5344CB8AC3E}">
        <p14:creationId xmlns:p14="http://schemas.microsoft.com/office/powerpoint/2010/main" val="171976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D7EC0E3-8CF0-3345-ACA3-DFF8C7279E4C}" type="datetimeFigureOut">
              <a:rPr lang="en-US" smtClean="0"/>
              <a:t>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0A7F13-C6E0-4641-80B4-93D7E6F44889}" type="slidenum">
              <a:rPr lang="en-US" smtClean="0"/>
              <a:t>‹#›</a:t>
            </a:fld>
            <a:endParaRPr lang="en-US"/>
          </a:p>
        </p:txBody>
      </p:sp>
    </p:spTree>
    <p:extLst>
      <p:ext uri="{BB962C8B-B14F-4D97-AF65-F5344CB8AC3E}">
        <p14:creationId xmlns:p14="http://schemas.microsoft.com/office/powerpoint/2010/main" val="467279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D7EC0E3-8CF0-3345-ACA3-DFF8C7279E4C}" type="datetimeFigureOut">
              <a:rPr lang="en-US" smtClean="0"/>
              <a:t>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0A7F13-C6E0-4641-80B4-93D7E6F44889}" type="slidenum">
              <a:rPr lang="en-US" smtClean="0"/>
              <a:t>‹#›</a:t>
            </a:fld>
            <a:endParaRPr lang="en-US"/>
          </a:p>
        </p:txBody>
      </p:sp>
    </p:spTree>
    <p:extLst>
      <p:ext uri="{BB962C8B-B14F-4D97-AF65-F5344CB8AC3E}">
        <p14:creationId xmlns:p14="http://schemas.microsoft.com/office/powerpoint/2010/main" val="1109344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D7EC0E3-8CF0-3345-ACA3-DFF8C7279E4C}" type="datetimeFigureOut">
              <a:rPr lang="en-US" smtClean="0"/>
              <a:t>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0A7F13-C6E0-4641-80B4-93D7E6F44889}" type="slidenum">
              <a:rPr lang="en-US" smtClean="0"/>
              <a:t>‹#›</a:t>
            </a:fld>
            <a:endParaRPr lang="en-US"/>
          </a:p>
        </p:txBody>
      </p:sp>
    </p:spTree>
    <p:extLst>
      <p:ext uri="{BB962C8B-B14F-4D97-AF65-F5344CB8AC3E}">
        <p14:creationId xmlns:p14="http://schemas.microsoft.com/office/powerpoint/2010/main" val="297332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rcRect/>
          <a:stretch/>
        </p:blipFill>
        <p:spPr>
          <a:xfrm>
            <a:off x="0" y="0"/>
            <a:ext cx="12325110" cy="7406640"/>
          </a:xfrm>
          <a:prstGeom prst="rect">
            <a:avLst/>
          </a:prstGeom>
        </p:spPr>
      </p:pic>
      <p:pic>
        <p:nvPicPr>
          <p:cNvPr id="8" name="Picture 7"/>
          <p:cNvPicPr>
            <a:picLocks noChangeAspect="1"/>
          </p:cNvPicPr>
          <p:nvPr userDrawn="1"/>
        </p:nvPicPr>
        <p:blipFill>
          <a:blip r:embed="rId3"/>
          <a:srcRect/>
          <a:stretch/>
        </p:blipFill>
        <p:spPr>
          <a:xfrm>
            <a:off x="802857" y="6333839"/>
            <a:ext cx="9144000" cy="308111"/>
          </a:xfrm>
          <a:prstGeom prst="rect">
            <a:avLst/>
          </a:prstGeom>
        </p:spPr>
      </p:pic>
      <p:sp>
        <p:nvSpPr>
          <p:cNvPr id="12" name="TextBox 11"/>
          <p:cNvSpPr txBox="1"/>
          <p:nvPr userDrawn="1"/>
        </p:nvSpPr>
        <p:spPr>
          <a:xfrm>
            <a:off x="10670003" y="6507631"/>
            <a:ext cx="1346587" cy="307777"/>
          </a:xfrm>
          <a:prstGeom prst="rect">
            <a:avLst/>
          </a:prstGeom>
          <a:noFill/>
        </p:spPr>
        <p:txBody>
          <a:bodyPr wrap="square" rtlCol="0">
            <a:spAutoFit/>
          </a:bodyPr>
          <a:lstStyle/>
          <a:p>
            <a:pPr algn="r"/>
            <a:r>
              <a:rPr lang="en-US" sz="1400">
                <a:solidFill>
                  <a:srgbClr val="18305B"/>
                </a:solidFill>
              </a:rPr>
              <a:t>Hylaine.com</a:t>
            </a:r>
          </a:p>
        </p:txBody>
      </p:sp>
      <p:pic>
        <p:nvPicPr>
          <p:cNvPr id="3" name="Picture 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201073" y="5983701"/>
            <a:ext cx="1710110" cy="700282"/>
          </a:xfrm>
          <a:prstGeom prst="rect">
            <a:avLst/>
          </a:prstGeom>
        </p:spPr>
      </p:pic>
    </p:spTree>
    <p:extLst>
      <p:ext uri="{BB962C8B-B14F-4D97-AF65-F5344CB8AC3E}">
        <p14:creationId xmlns:p14="http://schemas.microsoft.com/office/powerpoint/2010/main" val="213951777"/>
      </p:ext>
    </p:extLst>
  </p:cSld>
  <p:clrMapOvr>
    <a:masterClrMapping/>
  </p:clrMapOvr>
  <p:extLst>
    <p:ext uri="{DCECCB84-F9BA-43D5-87BE-67443E8EF086}">
      <p15:sldGuideLst xmlns:p15="http://schemas.microsoft.com/office/powerpoint/2012/main">
        <p15:guide id="1" userDrawn="1">
          <p15:clr>
            <a:srgbClr val="FBAE40"/>
          </p15:clr>
        </p15:guide>
        <p15:guide id="2" pos="7680" userDrawn="1">
          <p15:clr>
            <a:srgbClr val="FBAE40"/>
          </p15:clr>
        </p15:guide>
        <p15:guide id="3" orient="horz" userDrawn="1">
          <p15:clr>
            <a:srgbClr val="FBAE40"/>
          </p15:clr>
        </p15:guide>
        <p15:guide id="4" orient="horz" pos="432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7EC0E3-8CF0-3345-ACA3-DFF8C7279E4C}" type="datetimeFigureOut">
              <a:rPr lang="en-US" smtClean="0"/>
              <a:t>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0A7F13-C6E0-4641-80B4-93D7E6F44889}" type="slidenum">
              <a:rPr lang="en-US" smtClean="0"/>
              <a:t>‹#›</a:t>
            </a:fld>
            <a:endParaRPr lang="en-US"/>
          </a:p>
        </p:txBody>
      </p:sp>
    </p:spTree>
    <p:extLst>
      <p:ext uri="{BB962C8B-B14F-4D97-AF65-F5344CB8AC3E}">
        <p14:creationId xmlns:p14="http://schemas.microsoft.com/office/powerpoint/2010/main" val="999890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D7EC0E3-8CF0-3345-ACA3-DFF8C7279E4C}" type="datetimeFigureOut">
              <a:rPr lang="en-US" smtClean="0"/>
              <a:t>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0A7F13-C6E0-4641-80B4-93D7E6F44889}" type="slidenum">
              <a:rPr lang="en-US" smtClean="0"/>
              <a:t>‹#›</a:t>
            </a:fld>
            <a:endParaRPr lang="en-US"/>
          </a:p>
        </p:txBody>
      </p:sp>
    </p:spTree>
    <p:extLst>
      <p:ext uri="{BB962C8B-B14F-4D97-AF65-F5344CB8AC3E}">
        <p14:creationId xmlns:p14="http://schemas.microsoft.com/office/powerpoint/2010/main" val="1107843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D7EC0E3-8CF0-3345-ACA3-DFF8C7279E4C}" type="datetimeFigureOut">
              <a:rPr lang="en-US" smtClean="0"/>
              <a:t>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0A7F13-C6E0-4641-80B4-93D7E6F44889}" type="slidenum">
              <a:rPr lang="en-US" smtClean="0"/>
              <a:t>‹#›</a:t>
            </a:fld>
            <a:endParaRPr lang="en-US"/>
          </a:p>
        </p:txBody>
      </p:sp>
    </p:spTree>
    <p:extLst>
      <p:ext uri="{BB962C8B-B14F-4D97-AF65-F5344CB8AC3E}">
        <p14:creationId xmlns:p14="http://schemas.microsoft.com/office/powerpoint/2010/main" val="846720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D7EC0E3-8CF0-3345-ACA3-DFF8C7279E4C}" type="datetimeFigureOut">
              <a:rPr lang="en-US" smtClean="0"/>
              <a:t>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0A7F13-C6E0-4641-80B4-93D7E6F44889}" type="slidenum">
              <a:rPr lang="en-US" smtClean="0"/>
              <a:t>‹#›</a:t>
            </a:fld>
            <a:endParaRPr lang="en-US"/>
          </a:p>
        </p:txBody>
      </p:sp>
    </p:spTree>
    <p:extLst>
      <p:ext uri="{BB962C8B-B14F-4D97-AF65-F5344CB8AC3E}">
        <p14:creationId xmlns:p14="http://schemas.microsoft.com/office/powerpoint/2010/main" val="1602680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7EC0E3-8CF0-3345-ACA3-DFF8C7279E4C}" type="datetimeFigureOut">
              <a:rPr lang="en-US" smtClean="0"/>
              <a:t>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0A7F13-C6E0-4641-80B4-93D7E6F44889}" type="slidenum">
              <a:rPr lang="en-US" smtClean="0"/>
              <a:t>‹#›</a:t>
            </a:fld>
            <a:endParaRPr lang="en-US"/>
          </a:p>
        </p:txBody>
      </p:sp>
    </p:spTree>
    <p:extLst>
      <p:ext uri="{BB962C8B-B14F-4D97-AF65-F5344CB8AC3E}">
        <p14:creationId xmlns:p14="http://schemas.microsoft.com/office/powerpoint/2010/main" val="368754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D7EC0E3-8CF0-3345-ACA3-DFF8C7279E4C}" type="datetimeFigureOut">
              <a:rPr lang="en-US" smtClean="0"/>
              <a:t>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0A7F13-C6E0-4641-80B4-93D7E6F44889}" type="slidenum">
              <a:rPr lang="en-US" smtClean="0"/>
              <a:t>‹#›</a:t>
            </a:fld>
            <a:endParaRPr lang="en-US"/>
          </a:p>
        </p:txBody>
      </p:sp>
    </p:spTree>
    <p:extLst>
      <p:ext uri="{BB962C8B-B14F-4D97-AF65-F5344CB8AC3E}">
        <p14:creationId xmlns:p14="http://schemas.microsoft.com/office/powerpoint/2010/main" val="11529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D7EC0E3-8CF0-3345-ACA3-DFF8C7279E4C}" type="datetimeFigureOut">
              <a:rPr lang="en-US" smtClean="0"/>
              <a:t>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0A7F13-C6E0-4641-80B4-93D7E6F44889}" type="slidenum">
              <a:rPr lang="en-US" smtClean="0"/>
              <a:t>‹#›</a:t>
            </a:fld>
            <a:endParaRPr lang="en-US"/>
          </a:p>
        </p:txBody>
      </p:sp>
    </p:spTree>
    <p:extLst>
      <p:ext uri="{BB962C8B-B14F-4D97-AF65-F5344CB8AC3E}">
        <p14:creationId xmlns:p14="http://schemas.microsoft.com/office/powerpoint/2010/main" val="509753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7EC0E3-8CF0-3345-ACA3-DFF8C7279E4C}" type="datetimeFigureOut">
              <a:rPr lang="en-US" smtClean="0"/>
              <a:t>2/9/2023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0A7F13-C6E0-4641-80B4-93D7E6F44889}" type="slidenum">
              <a:rPr lang="en-US" smtClean="0"/>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Layout" Target="../slideLayouts/slideLayout1.xml"/><Relationship Id="rId5" Type="http://schemas.openxmlformats.org/officeDocument/2006/relationships/image" Target="../media/image7.emf"/><Relationship Id="rId4" Type="http://schemas.openxmlformats.org/officeDocument/2006/relationships/image" Target="../media/image6.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ocs.microsoft.com/en-us/sql/samples/adventureworks-install-configure?view=sql-server-ver15"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ocs.microsoft.com/en-us/sql/ssms/download-sql-server-management-studio-ssms?redirectedfrom=MSDN&amp;view=sql-server-ver15" TargetMode="External"/><Relationship Id="rId2" Type="http://schemas.openxmlformats.org/officeDocument/2006/relationships/hyperlink" Target="https://www.microsoft.com/en-us/sql-server/sql-server-downloads" TargetMode="Externa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hyperlink" Target="https://docs.microsoft.com/en-us/sql/samples/adventureworks-install-configure?view=sql-server-ver15"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918" y="-1000168"/>
            <a:ext cx="12488918" cy="8324850"/>
          </a:xfrm>
          <a:prstGeom prst="rect">
            <a:avLst/>
          </a:prstGeom>
        </p:spPr>
      </p:pic>
      <p:pic>
        <p:nvPicPr>
          <p:cNvPr id="12" name="Picture 11"/>
          <p:cNvPicPr>
            <a:picLocks noChangeAspect="1"/>
          </p:cNvPicPr>
          <p:nvPr/>
        </p:nvPicPr>
        <p:blipFill>
          <a:blip r:embed="rId3"/>
          <a:stretch>
            <a:fillRect/>
          </a:stretch>
        </p:blipFill>
        <p:spPr>
          <a:xfrm>
            <a:off x="7730031" y="4246202"/>
            <a:ext cx="3448042" cy="1411958"/>
          </a:xfrm>
          <a:prstGeom prst="rect">
            <a:avLst/>
          </a:prstGeom>
        </p:spPr>
      </p:pic>
      <p:pic>
        <p:nvPicPr>
          <p:cNvPr id="14" name="Picture 13"/>
          <p:cNvPicPr>
            <a:picLocks noChangeAspect="1"/>
          </p:cNvPicPr>
          <p:nvPr/>
        </p:nvPicPr>
        <p:blipFill>
          <a:blip r:embed="rId4"/>
          <a:stretch>
            <a:fillRect/>
          </a:stretch>
        </p:blipFill>
        <p:spPr>
          <a:xfrm>
            <a:off x="7088189" y="5914517"/>
            <a:ext cx="2930367" cy="389300"/>
          </a:xfrm>
          <a:prstGeom prst="rect">
            <a:avLst/>
          </a:prstGeom>
        </p:spPr>
      </p:pic>
      <p:pic>
        <p:nvPicPr>
          <p:cNvPr id="15" name="Picture 14"/>
          <p:cNvPicPr>
            <a:picLocks noChangeAspect="1"/>
          </p:cNvPicPr>
          <p:nvPr/>
        </p:nvPicPr>
        <p:blipFill>
          <a:blip r:embed="rId5"/>
          <a:stretch>
            <a:fillRect/>
          </a:stretch>
        </p:blipFill>
        <p:spPr>
          <a:xfrm>
            <a:off x="10238434" y="5914517"/>
            <a:ext cx="1387323" cy="389300"/>
          </a:xfrm>
          <a:prstGeom prst="rect">
            <a:avLst/>
          </a:prstGeom>
        </p:spPr>
      </p:pic>
      <p:sp>
        <p:nvSpPr>
          <p:cNvPr id="4" name="TextBox 3">
            <a:extLst>
              <a:ext uri="{FF2B5EF4-FFF2-40B4-BE49-F238E27FC236}">
                <a16:creationId xmlns:a16="http://schemas.microsoft.com/office/drawing/2014/main" id="{28AD85DA-1BF7-4C34-94F8-684997815CD3}"/>
              </a:ext>
            </a:extLst>
          </p:cNvPr>
          <p:cNvSpPr txBox="1"/>
          <p:nvPr/>
        </p:nvSpPr>
        <p:spPr>
          <a:xfrm>
            <a:off x="286139" y="304800"/>
            <a:ext cx="10456506" cy="369332"/>
          </a:xfrm>
          <a:prstGeom prst="rect">
            <a:avLst/>
          </a:prstGeom>
          <a:noFill/>
        </p:spPr>
        <p:txBody>
          <a:bodyPr wrap="square" rtlCol="0">
            <a:spAutoFit/>
          </a:bodyPr>
          <a:lstStyle/>
          <a:p>
            <a:endParaRPr lang="en-US" dirty="0"/>
          </a:p>
        </p:txBody>
      </p:sp>
      <p:sp>
        <p:nvSpPr>
          <p:cNvPr id="10" name="TextBox 9">
            <a:extLst>
              <a:ext uri="{FF2B5EF4-FFF2-40B4-BE49-F238E27FC236}">
                <a16:creationId xmlns:a16="http://schemas.microsoft.com/office/drawing/2014/main" id="{BCA2CC66-05CB-41AC-AB3B-7FE15404BDB5}"/>
              </a:ext>
            </a:extLst>
          </p:cNvPr>
          <p:cNvSpPr txBox="1"/>
          <p:nvPr/>
        </p:nvSpPr>
        <p:spPr>
          <a:xfrm>
            <a:off x="1316289" y="627790"/>
            <a:ext cx="8440269" cy="707886"/>
          </a:xfrm>
          <a:prstGeom prst="rect">
            <a:avLst/>
          </a:prstGeom>
          <a:noFill/>
        </p:spPr>
        <p:txBody>
          <a:bodyPr wrap="square" rtlCol="0">
            <a:spAutoFit/>
          </a:bodyPr>
          <a:lstStyle/>
          <a:p>
            <a:pPr algn="ctr"/>
            <a:r>
              <a:rPr lang="en-US" sz="4000" dirty="0">
                <a:solidFill>
                  <a:srgbClr val="18305B"/>
                </a:solidFill>
                <a:ea typeface="Myriad Pro" charset="0"/>
                <a:cs typeface="Myriad Pro" charset="0"/>
              </a:rPr>
              <a:t>Business Intelligence Tech Screen</a:t>
            </a:r>
          </a:p>
        </p:txBody>
      </p:sp>
    </p:spTree>
    <p:extLst>
      <p:ext uri="{BB962C8B-B14F-4D97-AF65-F5344CB8AC3E}">
        <p14:creationId xmlns:p14="http://schemas.microsoft.com/office/powerpoint/2010/main" val="76914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5314850-733B-4040-ABB4-826FF860B547}"/>
              </a:ext>
            </a:extLst>
          </p:cNvPr>
          <p:cNvSpPr/>
          <p:nvPr/>
        </p:nvSpPr>
        <p:spPr>
          <a:xfrm>
            <a:off x="1098596" y="1545929"/>
            <a:ext cx="8861287" cy="4673896"/>
          </a:xfrm>
          <a:prstGeom prst="rect">
            <a:avLst/>
          </a:prstGeom>
        </p:spPr>
        <p:txBody>
          <a:bodyPr vert="horz" lIns="91440" tIns="45720" rIns="91440" bIns="45720" rtlCol="0">
            <a:normAutofit/>
          </a:bodyPr>
          <a:lstStyle/>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Question T4:  Query Analysis and Covering Index</a:t>
            </a:r>
          </a:p>
          <a:p>
            <a:pPr marL="742950" lvl="1" indent="-285750">
              <a:lnSpc>
                <a:spcPct val="90000"/>
              </a:lnSpc>
              <a:spcBef>
                <a:spcPts val="600"/>
              </a:spcBef>
              <a:spcAft>
                <a:spcPts val="600"/>
              </a:spcAft>
              <a:buFont typeface="Arial" panose="020B0604020202020204" pitchFamily="34" charset="0"/>
              <a:buChar char="•"/>
            </a:pPr>
            <a:r>
              <a:rPr lang="en-US" dirty="0"/>
              <a:t>Based on the SQL created from Question 2, analyze the plans and add the appropriate covering indexes.  This includes the following steps:</a:t>
            </a:r>
          </a:p>
          <a:p>
            <a:pPr marL="1200150" lvl="2" indent="-285750">
              <a:lnSpc>
                <a:spcPct val="90000"/>
              </a:lnSpc>
              <a:spcBef>
                <a:spcPts val="600"/>
              </a:spcBef>
              <a:spcAft>
                <a:spcPts val="600"/>
              </a:spcAft>
              <a:buFont typeface="Arial" panose="020B0604020202020204" pitchFamily="34" charset="0"/>
              <a:buChar char="•"/>
            </a:pPr>
            <a:r>
              <a:rPr lang="en-US" dirty="0"/>
              <a:t>Execute existing query and save the pre-update execution plan and messages.</a:t>
            </a:r>
          </a:p>
          <a:p>
            <a:pPr marL="1200150" lvl="2" indent="-285750">
              <a:lnSpc>
                <a:spcPct val="90000"/>
              </a:lnSpc>
              <a:spcBef>
                <a:spcPts val="600"/>
              </a:spcBef>
              <a:spcAft>
                <a:spcPts val="600"/>
              </a:spcAft>
              <a:buFont typeface="Arial" panose="020B0604020202020204" pitchFamily="34" charset="0"/>
              <a:buChar char="•"/>
            </a:pPr>
            <a:r>
              <a:rPr lang="en-US" dirty="0"/>
              <a:t>Create/execute needed indexes.</a:t>
            </a:r>
          </a:p>
          <a:p>
            <a:pPr marL="1200150" lvl="2" indent="-285750">
              <a:lnSpc>
                <a:spcPct val="90000"/>
              </a:lnSpc>
              <a:spcBef>
                <a:spcPts val="600"/>
              </a:spcBef>
              <a:spcAft>
                <a:spcPts val="600"/>
              </a:spcAft>
              <a:buFont typeface="Arial" panose="020B0604020202020204" pitchFamily="34" charset="0"/>
              <a:buChar char="•"/>
            </a:pPr>
            <a:r>
              <a:rPr lang="en-US" dirty="0"/>
              <a:t>Execute optimized query and save the post-update execution plan and messages.</a:t>
            </a:r>
          </a:p>
        </p:txBody>
      </p:sp>
      <p:sp>
        <p:nvSpPr>
          <p:cNvPr id="22" name="TextBox 21">
            <a:extLst>
              <a:ext uri="{FF2B5EF4-FFF2-40B4-BE49-F238E27FC236}">
                <a16:creationId xmlns:a16="http://schemas.microsoft.com/office/drawing/2014/main" id="{96EB89A5-EACC-4032-A41D-AF7F8BCE45C0}"/>
              </a:ext>
            </a:extLst>
          </p:cNvPr>
          <p:cNvSpPr txBox="1"/>
          <p:nvPr/>
        </p:nvSpPr>
        <p:spPr>
          <a:xfrm>
            <a:off x="1316289" y="627790"/>
            <a:ext cx="8440269" cy="707886"/>
          </a:xfrm>
          <a:prstGeom prst="rect">
            <a:avLst/>
          </a:prstGeom>
          <a:noFill/>
        </p:spPr>
        <p:txBody>
          <a:bodyPr wrap="square" rtlCol="0">
            <a:spAutoFit/>
          </a:bodyPr>
          <a:lstStyle/>
          <a:p>
            <a:pPr algn="ctr"/>
            <a:r>
              <a:rPr lang="en-US" sz="4000" dirty="0">
                <a:solidFill>
                  <a:srgbClr val="18305B"/>
                </a:solidFill>
                <a:ea typeface="Myriad Pro" charset="0"/>
                <a:cs typeface="Myriad Pro" charset="0"/>
              </a:rPr>
              <a:t>T-SQL Assessment</a:t>
            </a:r>
          </a:p>
        </p:txBody>
      </p:sp>
    </p:spTree>
    <p:extLst>
      <p:ext uri="{BB962C8B-B14F-4D97-AF65-F5344CB8AC3E}">
        <p14:creationId xmlns:p14="http://schemas.microsoft.com/office/powerpoint/2010/main" val="2226362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5314850-733B-4040-ABB4-826FF860B547}"/>
              </a:ext>
            </a:extLst>
          </p:cNvPr>
          <p:cNvSpPr/>
          <p:nvPr/>
        </p:nvSpPr>
        <p:spPr>
          <a:xfrm>
            <a:off x="1098596" y="1545929"/>
            <a:ext cx="8861287" cy="4673896"/>
          </a:xfrm>
          <a:prstGeom prst="rect">
            <a:avLst/>
          </a:prstGeom>
        </p:spPr>
        <p:txBody>
          <a:bodyPr vert="horz" lIns="91440" tIns="45720" rIns="91440" bIns="45720" rtlCol="0">
            <a:normAutofit/>
          </a:bodyPr>
          <a:lstStyle/>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Question T5:  </a:t>
            </a:r>
            <a:r>
              <a:rPr lang="en-US" dirty="0"/>
              <a:t>Query Analysis and Optimization</a:t>
            </a:r>
            <a:endParaRPr lang="en-US" dirty="0">
              <a:solidFill>
                <a:srgbClr val="18305B"/>
              </a:solidFill>
            </a:endParaRPr>
          </a:p>
          <a:p>
            <a:pPr marL="742950" lvl="1" indent="-285750">
              <a:lnSpc>
                <a:spcPct val="90000"/>
              </a:lnSpc>
              <a:spcBef>
                <a:spcPts val="600"/>
              </a:spcBef>
              <a:spcAft>
                <a:spcPts val="600"/>
              </a:spcAft>
              <a:buFont typeface="Arial" panose="020B0604020202020204" pitchFamily="34" charset="0"/>
              <a:buChar char="•"/>
            </a:pPr>
            <a:r>
              <a:rPr lang="en-US" dirty="0"/>
              <a:t>Analyze the provided query and optimized based on analysis (Hint:  Examine criteria and use execution plan for analysis.).  This includes the following steps:</a:t>
            </a:r>
          </a:p>
          <a:p>
            <a:pPr marL="1200150" lvl="2" indent="-285750">
              <a:lnSpc>
                <a:spcPct val="90000"/>
              </a:lnSpc>
              <a:spcBef>
                <a:spcPts val="600"/>
              </a:spcBef>
              <a:spcAft>
                <a:spcPts val="600"/>
              </a:spcAft>
              <a:buFont typeface="Arial" panose="020B0604020202020204" pitchFamily="34" charset="0"/>
              <a:buChar char="•"/>
            </a:pPr>
            <a:r>
              <a:rPr lang="en-US" dirty="0"/>
              <a:t>Analyze existing query, using built in tools.</a:t>
            </a:r>
          </a:p>
          <a:p>
            <a:pPr marL="1200150" lvl="2" indent="-285750">
              <a:lnSpc>
                <a:spcPct val="90000"/>
              </a:lnSpc>
              <a:spcBef>
                <a:spcPts val="600"/>
              </a:spcBef>
              <a:spcAft>
                <a:spcPts val="600"/>
              </a:spcAft>
              <a:buFont typeface="Arial" panose="020B0604020202020204" pitchFamily="34" charset="0"/>
              <a:buChar char="•"/>
            </a:pPr>
            <a:r>
              <a:rPr lang="en-US" dirty="0"/>
              <a:t>Execute existing query and save pre-update execution plan and messages.</a:t>
            </a:r>
          </a:p>
          <a:p>
            <a:pPr marL="1200150" lvl="2" indent="-285750">
              <a:lnSpc>
                <a:spcPct val="90000"/>
              </a:lnSpc>
              <a:spcBef>
                <a:spcPts val="600"/>
              </a:spcBef>
              <a:spcAft>
                <a:spcPts val="600"/>
              </a:spcAft>
              <a:buFont typeface="Arial" panose="020B0604020202020204" pitchFamily="34" charset="0"/>
              <a:buChar char="•"/>
            </a:pPr>
            <a:r>
              <a:rPr lang="en-US" dirty="0"/>
              <a:t>Optimize/adjust query, as needed, as well as source tables.</a:t>
            </a:r>
          </a:p>
          <a:p>
            <a:pPr marL="1200150" lvl="2" indent="-285750">
              <a:lnSpc>
                <a:spcPct val="90000"/>
              </a:lnSpc>
              <a:spcBef>
                <a:spcPts val="600"/>
              </a:spcBef>
              <a:spcAft>
                <a:spcPts val="600"/>
              </a:spcAft>
              <a:buFont typeface="Arial" panose="020B0604020202020204" pitchFamily="34" charset="0"/>
              <a:buChar char="•"/>
            </a:pPr>
            <a:r>
              <a:rPr lang="en-US" dirty="0"/>
              <a:t>Execute optimized query and save the post-update execution plan and messages.</a:t>
            </a:r>
          </a:p>
        </p:txBody>
      </p:sp>
      <p:sp>
        <p:nvSpPr>
          <p:cNvPr id="22" name="TextBox 21">
            <a:extLst>
              <a:ext uri="{FF2B5EF4-FFF2-40B4-BE49-F238E27FC236}">
                <a16:creationId xmlns:a16="http://schemas.microsoft.com/office/drawing/2014/main" id="{96EB89A5-EACC-4032-A41D-AF7F8BCE45C0}"/>
              </a:ext>
            </a:extLst>
          </p:cNvPr>
          <p:cNvSpPr txBox="1"/>
          <p:nvPr/>
        </p:nvSpPr>
        <p:spPr>
          <a:xfrm>
            <a:off x="1316289" y="627790"/>
            <a:ext cx="8440269" cy="707886"/>
          </a:xfrm>
          <a:prstGeom prst="rect">
            <a:avLst/>
          </a:prstGeom>
          <a:noFill/>
        </p:spPr>
        <p:txBody>
          <a:bodyPr wrap="square" rtlCol="0">
            <a:spAutoFit/>
          </a:bodyPr>
          <a:lstStyle/>
          <a:p>
            <a:pPr algn="ctr"/>
            <a:r>
              <a:rPr lang="en-US" sz="4000" dirty="0">
                <a:solidFill>
                  <a:srgbClr val="18305B"/>
                </a:solidFill>
                <a:ea typeface="Myriad Pro" charset="0"/>
                <a:cs typeface="Myriad Pro" charset="0"/>
              </a:rPr>
              <a:t>T-SQL Assessment</a:t>
            </a:r>
          </a:p>
        </p:txBody>
      </p:sp>
    </p:spTree>
    <p:extLst>
      <p:ext uri="{BB962C8B-B14F-4D97-AF65-F5344CB8AC3E}">
        <p14:creationId xmlns:p14="http://schemas.microsoft.com/office/powerpoint/2010/main" val="2727851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162344" y="3945177"/>
            <a:ext cx="7867312" cy="1323439"/>
          </a:xfrm>
          <a:prstGeom prst="rect">
            <a:avLst/>
          </a:prstGeom>
          <a:noFill/>
        </p:spPr>
        <p:txBody>
          <a:bodyPr wrap="square" rtlCol="0">
            <a:spAutoFit/>
          </a:bodyPr>
          <a:lstStyle/>
          <a:p>
            <a:pPr algn="ctr"/>
            <a:r>
              <a:rPr lang="en-US" sz="4000">
                <a:solidFill>
                  <a:srgbClr val="18305B"/>
                </a:solidFill>
                <a:ea typeface="Myriad Pro" charset="0"/>
                <a:cs typeface="Myriad Pro" charset="0"/>
              </a:rPr>
              <a:t>Questions or Recommendations for Improvement?</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62086" y="441569"/>
            <a:ext cx="2937743" cy="3396318"/>
          </a:xfrm>
          <a:prstGeom prst="rect">
            <a:avLst/>
          </a:prstGeom>
        </p:spPr>
      </p:pic>
    </p:spTree>
    <p:extLst>
      <p:ext uri="{BB962C8B-B14F-4D97-AF65-F5344CB8AC3E}">
        <p14:creationId xmlns:p14="http://schemas.microsoft.com/office/powerpoint/2010/main" val="96524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47854" y="420101"/>
            <a:ext cx="8306214" cy="769441"/>
          </a:xfrm>
          <a:prstGeom prst="rect">
            <a:avLst/>
          </a:prstGeom>
          <a:noFill/>
        </p:spPr>
        <p:txBody>
          <a:bodyPr wrap="square" rtlCol="0">
            <a:spAutoFit/>
          </a:bodyPr>
          <a:lstStyle/>
          <a:p>
            <a:r>
              <a:rPr lang="en-US" sz="4400">
                <a:solidFill>
                  <a:srgbClr val="18305B"/>
                </a:solidFill>
                <a:ea typeface="Myriad Pro" charset="0"/>
                <a:cs typeface="Myriad Pro" charset="0"/>
              </a:rPr>
              <a:t>What makes </a:t>
            </a:r>
            <a:r>
              <a:rPr lang="en-US" sz="4400" err="1">
                <a:solidFill>
                  <a:srgbClr val="18305B"/>
                </a:solidFill>
                <a:ea typeface="Myriad Pro" charset="0"/>
                <a:cs typeface="Myriad Pro" charset="0"/>
              </a:rPr>
              <a:t>Hylaine</a:t>
            </a:r>
            <a:r>
              <a:rPr lang="en-US" sz="4400">
                <a:solidFill>
                  <a:srgbClr val="18305B"/>
                </a:solidFill>
                <a:ea typeface="Myriad Pro" charset="0"/>
                <a:cs typeface="Myriad Pro" charset="0"/>
              </a:rPr>
              <a:t> different?</a:t>
            </a:r>
          </a:p>
        </p:txBody>
      </p:sp>
      <p:sp>
        <p:nvSpPr>
          <p:cNvPr id="5" name="TextBox 4"/>
          <p:cNvSpPr txBox="1"/>
          <p:nvPr/>
        </p:nvSpPr>
        <p:spPr>
          <a:xfrm>
            <a:off x="5517417" y="1907687"/>
            <a:ext cx="4607890" cy="707886"/>
          </a:xfrm>
          <a:prstGeom prst="rect">
            <a:avLst/>
          </a:prstGeom>
          <a:noFill/>
        </p:spPr>
        <p:txBody>
          <a:bodyPr wrap="square" rtlCol="0">
            <a:spAutoFit/>
          </a:bodyPr>
          <a:lstStyle/>
          <a:p>
            <a:r>
              <a:rPr lang="en-US" sz="4000">
                <a:solidFill>
                  <a:srgbClr val="18305B"/>
                </a:solidFill>
                <a:ea typeface="Myriad Pro" charset="0"/>
                <a:cs typeface="Myriad Pro" charset="0"/>
              </a:rPr>
              <a:t>T.R.U.S.T. Culture</a:t>
            </a:r>
          </a:p>
        </p:txBody>
      </p:sp>
      <p:sp>
        <p:nvSpPr>
          <p:cNvPr id="7" name="TextBox 6"/>
          <p:cNvSpPr txBox="1"/>
          <p:nvPr/>
        </p:nvSpPr>
        <p:spPr>
          <a:xfrm>
            <a:off x="5517417" y="2755858"/>
            <a:ext cx="4275939" cy="461665"/>
          </a:xfrm>
          <a:prstGeom prst="rect">
            <a:avLst/>
          </a:prstGeom>
          <a:noFill/>
        </p:spPr>
        <p:txBody>
          <a:bodyPr wrap="square" rtlCol="0">
            <a:spAutoFit/>
          </a:bodyPr>
          <a:lstStyle/>
          <a:p>
            <a:r>
              <a:rPr lang="en-US" sz="2400">
                <a:solidFill>
                  <a:srgbClr val="18305B"/>
                </a:solidFill>
                <a:ea typeface="Myriad Pro" charset="0"/>
                <a:cs typeface="Myriad Pro" charset="0"/>
              </a:rPr>
              <a:t>Transparent</a:t>
            </a:r>
          </a:p>
        </p:txBody>
      </p:sp>
      <p:sp>
        <p:nvSpPr>
          <p:cNvPr id="8" name="TextBox 7"/>
          <p:cNvSpPr txBox="1"/>
          <p:nvPr/>
        </p:nvSpPr>
        <p:spPr>
          <a:xfrm>
            <a:off x="5517417" y="3312592"/>
            <a:ext cx="4275939" cy="461665"/>
          </a:xfrm>
          <a:prstGeom prst="rect">
            <a:avLst/>
          </a:prstGeom>
          <a:noFill/>
        </p:spPr>
        <p:txBody>
          <a:bodyPr wrap="square" rtlCol="0">
            <a:spAutoFit/>
          </a:bodyPr>
          <a:lstStyle/>
          <a:p>
            <a:r>
              <a:rPr lang="en-US" sz="2400">
                <a:solidFill>
                  <a:srgbClr val="18305B"/>
                </a:solidFill>
                <a:ea typeface="Myriad Pro" charset="0"/>
                <a:cs typeface="Myriad Pro" charset="0"/>
              </a:rPr>
              <a:t>Results Focused</a:t>
            </a:r>
          </a:p>
        </p:txBody>
      </p:sp>
      <p:sp>
        <p:nvSpPr>
          <p:cNvPr id="9" name="TextBox 8"/>
          <p:cNvSpPr txBox="1"/>
          <p:nvPr/>
        </p:nvSpPr>
        <p:spPr>
          <a:xfrm>
            <a:off x="5517417" y="3869327"/>
            <a:ext cx="4275939" cy="461665"/>
          </a:xfrm>
          <a:prstGeom prst="rect">
            <a:avLst/>
          </a:prstGeom>
          <a:noFill/>
        </p:spPr>
        <p:txBody>
          <a:bodyPr wrap="square" rtlCol="0">
            <a:spAutoFit/>
          </a:bodyPr>
          <a:lstStyle/>
          <a:p>
            <a:r>
              <a:rPr lang="en-US" sz="2400">
                <a:solidFill>
                  <a:srgbClr val="18305B"/>
                </a:solidFill>
                <a:ea typeface="Myriad Pro" charset="0"/>
                <a:cs typeface="Myriad Pro" charset="0"/>
              </a:rPr>
              <a:t>Upbeat</a:t>
            </a:r>
          </a:p>
        </p:txBody>
      </p:sp>
      <p:sp>
        <p:nvSpPr>
          <p:cNvPr id="10" name="TextBox 9"/>
          <p:cNvSpPr txBox="1"/>
          <p:nvPr/>
        </p:nvSpPr>
        <p:spPr>
          <a:xfrm>
            <a:off x="5517417" y="4426062"/>
            <a:ext cx="4275939" cy="461665"/>
          </a:xfrm>
          <a:prstGeom prst="rect">
            <a:avLst/>
          </a:prstGeom>
          <a:noFill/>
        </p:spPr>
        <p:txBody>
          <a:bodyPr wrap="square" rtlCol="0">
            <a:spAutoFit/>
          </a:bodyPr>
          <a:lstStyle/>
          <a:p>
            <a:r>
              <a:rPr lang="en-US" sz="2400">
                <a:solidFill>
                  <a:srgbClr val="18305B"/>
                </a:solidFill>
                <a:ea typeface="Myriad Pro" charset="0"/>
                <a:cs typeface="Myriad Pro" charset="0"/>
              </a:rPr>
              <a:t>Solicit Feedback</a:t>
            </a:r>
          </a:p>
        </p:txBody>
      </p:sp>
      <p:sp>
        <p:nvSpPr>
          <p:cNvPr id="11" name="TextBox 10"/>
          <p:cNvSpPr txBox="1"/>
          <p:nvPr/>
        </p:nvSpPr>
        <p:spPr>
          <a:xfrm>
            <a:off x="5517417" y="4988853"/>
            <a:ext cx="4275939" cy="461665"/>
          </a:xfrm>
          <a:prstGeom prst="rect">
            <a:avLst/>
          </a:prstGeom>
          <a:noFill/>
        </p:spPr>
        <p:txBody>
          <a:bodyPr wrap="square" rtlCol="0">
            <a:spAutoFit/>
          </a:bodyPr>
          <a:lstStyle/>
          <a:p>
            <a:r>
              <a:rPr lang="en-US" sz="2400">
                <a:solidFill>
                  <a:srgbClr val="18305B"/>
                </a:solidFill>
                <a:ea typeface="Myriad Pro" charset="0"/>
                <a:cs typeface="Myriad Pro" charset="0"/>
              </a:rPr>
              <a:t>Thankful</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3654" y="1603514"/>
            <a:ext cx="3580915" cy="4094601"/>
          </a:xfrm>
          <a:prstGeom prst="rect">
            <a:avLst/>
          </a:prstGeom>
        </p:spPr>
      </p:pic>
    </p:spTree>
    <p:extLst>
      <p:ext uri="{BB962C8B-B14F-4D97-AF65-F5344CB8AC3E}">
        <p14:creationId xmlns:p14="http://schemas.microsoft.com/office/powerpoint/2010/main" val="167833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par>
                                <p:cTn id="9" presetID="12" presetClass="entr" presetSubtype="2"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p:tgtEl>
                                          <p:spTgt spid="5"/>
                                        </p:tgtEl>
                                        <p:attrNameLst>
                                          <p:attrName>ppt_x</p:attrName>
                                        </p:attrNameLst>
                                      </p:cBhvr>
                                      <p:tavLst>
                                        <p:tav tm="0">
                                          <p:val>
                                            <p:strVal val="#ppt_x+#ppt_w*1.125000"/>
                                          </p:val>
                                        </p:tav>
                                        <p:tav tm="100000">
                                          <p:val>
                                            <p:strVal val="#ppt_x"/>
                                          </p:val>
                                        </p:tav>
                                      </p:tavLst>
                                    </p:anim>
                                    <p:animEffect transition="in" filter="wipe(left)">
                                      <p:cBhvr>
                                        <p:cTn id="12" dur="500"/>
                                        <p:tgtEl>
                                          <p:spTgt spid="5"/>
                                        </p:tgtEl>
                                      </p:cBhvr>
                                    </p:animEffect>
                                  </p:childTnLst>
                                </p:cTn>
                              </p:par>
                            </p:childTnLst>
                          </p:cTn>
                        </p:par>
                        <p:par>
                          <p:cTn id="13" fill="hold">
                            <p:stCondLst>
                              <p:cond delay="500"/>
                            </p:stCondLst>
                            <p:childTnLst>
                              <p:par>
                                <p:cTn id="14" presetID="10" presetClass="entr" presetSubtype="0" fill="hold" grpId="0" nodeType="afterEffect">
                                  <p:stCondLst>
                                    <p:cond delay="50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par>
                          <p:cTn id="17" fill="hold">
                            <p:stCondLst>
                              <p:cond delay="1500"/>
                            </p:stCondLst>
                            <p:childTnLst>
                              <p:par>
                                <p:cTn id="18" presetID="10" presetClass="entr" presetSubtype="0" fill="hold" grpId="0" nodeType="afterEffect">
                                  <p:stCondLst>
                                    <p:cond delay="50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par>
                          <p:cTn id="21" fill="hold">
                            <p:stCondLst>
                              <p:cond delay="2500"/>
                            </p:stCondLst>
                            <p:childTnLst>
                              <p:par>
                                <p:cTn id="22" presetID="10" presetClass="entr" presetSubtype="0" fill="hold" grpId="0" nodeType="afterEffect">
                                  <p:stCondLst>
                                    <p:cond delay="50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par>
                          <p:cTn id="25" fill="hold">
                            <p:stCondLst>
                              <p:cond delay="3500"/>
                            </p:stCondLst>
                            <p:childTnLst>
                              <p:par>
                                <p:cTn id="26" presetID="10" presetClass="entr" presetSubtype="0" fill="hold" grpId="0" nodeType="afterEffect">
                                  <p:stCondLst>
                                    <p:cond delay="50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par>
                          <p:cTn id="29" fill="hold">
                            <p:stCondLst>
                              <p:cond delay="4500"/>
                            </p:stCondLst>
                            <p:childTnLst>
                              <p:par>
                                <p:cTn id="30" presetID="10" presetClass="entr" presetSubtype="0" fill="hold" grpId="0" nodeType="afterEffect">
                                  <p:stCondLst>
                                    <p:cond delay="50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9" grpId="0"/>
      <p:bldP spid="10" grpId="0"/>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706314" y="1930380"/>
            <a:ext cx="7854935" cy="1938992"/>
          </a:xfrm>
          <a:prstGeom prst="rect">
            <a:avLst/>
          </a:prstGeom>
          <a:noFill/>
        </p:spPr>
        <p:txBody>
          <a:bodyPr wrap="square" rtlCol="0">
            <a:spAutoFit/>
          </a:bodyPr>
          <a:lstStyle/>
          <a:p>
            <a:pPr marL="342900" indent="-342900" fontAlgn="ctr">
              <a:buFont typeface="Arial" panose="020B0604020202020204" pitchFamily="34" charset="0"/>
              <a:buChar char="•"/>
            </a:pPr>
            <a:r>
              <a:rPr lang="en-US" sz="2400" dirty="0">
                <a:solidFill>
                  <a:srgbClr val="18305B"/>
                </a:solidFill>
              </a:rPr>
              <a:t>Document Purpose</a:t>
            </a:r>
          </a:p>
          <a:p>
            <a:pPr marL="342900" indent="-342900" fontAlgn="ctr">
              <a:buFont typeface="Arial" panose="020B0604020202020204" pitchFamily="34" charset="0"/>
              <a:buChar char="•"/>
            </a:pPr>
            <a:r>
              <a:rPr lang="en-US" sz="2400" dirty="0">
                <a:solidFill>
                  <a:srgbClr val="18305B"/>
                </a:solidFill>
              </a:rPr>
              <a:t>Environment Setup</a:t>
            </a:r>
          </a:p>
          <a:p>
            <a:pPr marL="342900" indent="-342900" fontAlgn="ctr">
              <a:buFont typeface="Arial" panose="020B0604020202020204" pitchFamily="34" charset="0"/>
              <a:buChar char="•"/>
            </a:pPr>
            <a:r>
              <a:rPr lang="en-US" sz="2400" dirty="0">
                <a:solidFill>
                  <a:srgbClr val="18305B"/>
                </a:solidFill>
              </a:rPr>
              <a:t>Assessment Instructions</a:t>
            </a:r>
          </a:p>
          <a:p>
            <a:pPr marL="342900" indent="-342900" fontAlgn="ctr">
              <a:buFont typeface="Arial" panose="020B0604020202020204" pitchFamily="34" charset="0"/>
              <a:buChar char="•"/>
            </a:pPr>
            <a:r>
              <a:rPr lang="en-US" sz="2400" dirty="0">
                <a:solidFill>
                  <a:srgbClr val="18305B"/>
                </a:solidFill>
              </a:rPr>
              <a:t>Written Assessment</a:t>
            </a:r>
          </a:p>
          <a:p>
            <a:pPr marL="342900" indent="-342900" fontAlgn="ctr">
              <a:buFont typeface="Arial" panose="020B0604020202020204" pitchFamily="34" charset="0"/>
              <a:buChar char="•"/>
            </a:pPr>
            <a:r>
              <a:rPr lang="en-US" sz="2400" dirty="0">
                <a:solidFill>
                  <a:srgbClr val="18305B"/>
                </a:solidFill>
              </a:rPr>
              <a:t>T-SQL Assessment</a:t>
            </a:r>
          </a:p>
        </p:txBody>
      </p:sp>
      <p:sp>
        <p:nvSpPr>
          <p:cNvPr id="9" name="TextBox 8">
            <a:extLst>
              <a:ext uri="{FF2B5EF4-FFF2-40B4-BE49-F238E27FC236}">
                <a16:creationId xmlns:a16="http://schemas.microsoft.com/office/drawing/2014/main" id="{97C2EFC6-4376-4EF2-9177-0C966EE58AF2}"/>
              </a:ext>
            </a:extLst>
          </p:cNvPr>
          <p:cNvSpPr txBox="1"/>
          <p:nvPr/>
        </p:nvSpPr>
        <p:spPr>
          <a:xfrm>
            <a:off x="1316289" y="627790"/>
            <a:ext cx="8440269" cy="1077218"/>
          </a:xfrm>
          <a:prstGeom prst="rect">
            <a:avLst/>
          </a:prstGeom>
          <a:noFill/>
        </p:spPr>
        <p:txBody>
          <a:bodyPr wrap="square" rtlCol="0">
            <a:spAutoFit/>
          </a:bodyPr>
          <a:lstStyle/>
          <a:p>
            <a:pPr algn="ctr"/>
            <a:r>
              <a:rPr lang="en-US" sz="3200" dirty="0">
                <a:solidFill>
                  <a:srgbClr val="18305B"/>
                </a:solidFill>
                <a:ea typeface="Myriad Pro" charset="0"/>
                <a:cs typeface="Myriad Pro" charset="0"/>
              </a:rPr>
              <a:t>Business Intelligence Developer </a:t>
            </a:r>
          </a:p>
          <a:p>
            <a:pPr algn="ctr"/>
            <a:r>
              <a:rPr lang="en-US" sz="3200" dirty="0">
                <a:solidFill>
                  <a:srgbClr val="18305B"/>
                </a:solidFill>
                <a:ea typeface="Myriad Pro" charset="0"/>
                <a:cs typeface="Myriad Pro" charset="0"/>
              </a:rPr>
              <a:t>Technical Screen Content</a:t>
            </a:r>
          </a:p>
        </p:txBody>
      </p:sp>
    </p:spTree>
    <p:extLst>
      <p:ext uri="{BB962C8B-B14F-4D97-AF65-F5344CB8AC3E}">
        <p14:creationId xmlns:p14="http://schemas.microsoft.com/office/powerpoint/2010/main" val="2032793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2D98047-CA32-49CE-8D3F-44E79190C961}"/>
              </a:ext>
            </a:extLst>
          </p:cNvPr>
          <p:cNvSpPr/>
          <p:nvPr/>
        </p:nvSpPr>
        <p:spPr>
          <a:xfrm>
            <a:off x="838199" y="1576873"/>
            <a:ext cx="6302829" cy="4641047"/>
          </a:xfrm>
          <a:prstGeom prst="rect">
            <a:avLst/>
          </a:prstGeom>
        </p:spPr>
        <p:txBody>
          <a:bodyPr vert="horz" lIns="91440" tIns="45720" rIns="91440" bIns="45720" rtlCol="0">
            <a:normAutofit/>
          </a:bodyPr>
          <a:lstStyle/>
          <a:p>
            <a:pPr marL="3429000" lvl="8">
              <a:lnSpc>
                <a:spcPct val="90000"/>
              </a:lnSpc>
              <a:spcBef>
                <a:spcPts val="600"/>
              </a:spcBef>
              <a:spcAft>
                <a:spcPts val="600"/>
              </a:spcAft>
            </a:pPr>
            <a:endParaRPr lang="en-US" sz="1900" dirty="0"/>
          </a:p>
        </p:txBody>
      </p:sp>
      <p:sp>
        <p:nvSpPr>
          <p:cNvPr id="56" name="TextBox 55">
            <a:extLst>
              <a:ext uri="{FF2B5EF4-FFF2-40B4-BE49-F238E27FC236}">
                <a16:creationId xmlns:a16="http://schemas.microsoft.com/office/drawing/2014/main" id="{0724F1B5-DCA5-4514-9C3E-43638A3AF896}"/>
              </a:ext>
            </a:extLst>
          </p:cNvPr>
          <p:cNvSpPr txBox="1"/>
          <p:nvPr/>
        </p:nvSpPr>
        <p:spPr>
          <a:xfrm>
            <a:off x="648931" y="627790"/>
            <a:ext cx="5441682" cy="707886"/>
          </a:xfrm>
          <a:prstGeom prst="rect">
            <a:avLst/>
          </a:prstGeom>
          <a:noFill/>
        </p:spPr>
        <p:txBody>
          <a:bodyPr wrap="square" rtlCol="0">
            <a:spAutoFit/>
          </a:bodyPr>
          <a:lstStyle/>
          <a:p>
            <a:pPr algn="ctr"/>
            <a:r>
              <a:rPr lang="en-US" sz="4000" dirty="0">
                <a:solidFill>
                  <a:srgbClr val="18305B"/>
                </a:solidFill>
                <a:ea typeface="Myriad Pro" charset="0"/>
                <a:cs typeface="Myriad Pro" charset="0"/>
              </a:rPr>
              <a:t>Document Purpose</a:t>
            </a:r>
          </a:p>
        </p:txBody>
      </p:sp>
      <p:sp>
        <p:nvSpPr>
          <p:cNvPr id="8" name="Rectangle 7">
            <a:extLst>
              <a:ext uri="{FF2B5EF4-FFF2-40B4-BE49-F238E27FC236}">
                <a16:creationId xmlns:a16="http://schemas.microsoft.com/office/drawing/2014/main" id="{5DB5CC3C-3CC9-4EE0-B86D-2C27C824B0CA}"/>
              </a:ext>
            </a:extLst>
          </p:cNvPr>
          <p:cNvSpPr/>
          <p:nvPr/>
        </p:nvSpPr>
        <p:spPr>
          <a:xfrm>
            <a:off x="1113453" y="1623527"/>
            <a:ext cx="8770776" cy="4445099"/>
          </a:xfrm>
          <a:prstGeom prst="rect">
            <a:avLst/>
          </a:prstGeom>
        </p:spPr>
        <p:txBody>
          <a:bodyPr vert="horz" lIns="91440" tIns="45720" rIns="91440" bIns="45720" rtlCol="0" anchor="t">
            <a:normAutofit/>
          </a:bodyPr>
          <a:lstStyle/>
          <a:p>
            <a:pPr marL="400050" indent="-342900">
              <a:lnSpc>
                <a:spcPct val="90000"/>
              </a:lnSpc>
              <a:spcBef>
                <a:spcPts val="600"/>
              </a:spcBef>
              <a:spcAft>
                <a:spcPts val="600"/>
              </a:spcAft>
              <a:buFont typeface="Arial" panose="020B0604020202020204" pitchFamily="34" charset="0"/>
              <a:buChar char="•"/>
            </a:pPr>
            <a:r>
              <a:rPr lang="en-US" sz="2400" dirty="0">
                <a:solidFill>
                  <a:srgbClr val="18305B"/>
                </a:solidFill>
              </a:rPr>
              <a:t>The purpose of this document is to provide clear instructions to the Business Intelligence Developer candidate on completing the Written and T-SQL Assessments, as provided by Hylaine.</a:t>
            </a:r>
          </a:p>
          <a:p>
            <a:pPr marL="342900" indent="-285750">
              <a:lnSpc>
                <a:spcPct val="90000"/>
              </a:lnSpc>
              <a:spcBef>
                <a:spcPts val="600"/>
              </a:spcBef>
              <a:spcAft>
                <a:spcPts val="600"/>
              </a:spcAft>
              <a:buFont typeface="Arial" panose="020B0604020202020204" pitchFamily="34" charset="0"/>
              <a:buChar char="•"/>
            </a:pPr>
            <a:r>
              <a:rPr lang="en-US" sz="2400" dirty="0">
                <a:solidFill>
                  <a:srgbClr val="18305B"/>
                </a:solidFill>
              </a:rPr>
              <a:t>The T-SQL Assessment is based on data from the </a:t>
            </a:r>
            <a:r>
              <a:rPr lang="en-US" sz="2400" dirty="0">
                <a:solidFill>
                  <a:srgbClr val="18305B"/>
                </a:solidFill>
                <a:hlinkClick r:id="rId2"/>
              </a:rPr>
              <a:t>Microsoft Sample Databases:  Adventureworks</a:t>
            </a:r>
            <a:r>
              <a:rPr lang="en-US" sz="2400" dirty="0">
                <a:solidFill>
                  <a:srgbClr val="18305B"/>
                </a:solidFill>
              </a:rPr>
              <a:t>.</a:t>
            </a:r>
          </a:p>
          <a:p>
            <a:pPr marL="342900" indent="-285750">
              <a:lnSpc>
                <a:spcPct val="90000"/>
              </a:lnSpc>
              <a:spcBef>
                <a:spcPts val="600"/>
              </a:spcBef>
              <a:spcAft>
                <a:spcPts val="600"/>
              </a:spcAft>
              <a:buFont typeface="Arial" panose="020B0604020202020204" pitchFamily="34" charset="0"/>
              <a:buChar char="•"/>
            </a:pPr>
            <a:r>
              <a:rPr lang="en-US" sz="2400" dirty="0">
                <a:solidFill>
                  <a:srgbClr val="18305B"/>
                </a:solidFill>
              </a:rPr>
              <a:t>Candidates will be assessed based on the following:</a:t>
            </a:r>
          </a:p>
          <a:p>
            <a:pPr marL="971550" lvl="1" indent="-457200">
              <a:lnSpc>
                <a:spcPct val="90000"/>
              </a:lnSpc>
              <a:spcBef>
                <a:spcPts val="600"/>
              </a:spcBef>
              <a:spcAft>
                <a:spcPts val="600"/>
              </a:spcAft>
              <a:buFont typeface="Arial" panose="020B0604020202020204" pitchFamily="34" charset="0"/>
              <a:buChar char="•"/>
            </a:pPr>
            <a:r>
              <a:rPr lang="en-US" sz="2400" dirty="0">
                <a:solidFill>
                  <a:srgbClr val="18305B"/>
                </a:solidFill>
              </a:rPr>
              <a:t>Accuracy</a:t>
            </a:r>
          </a:p>
          <a:p>
            <a:pPr marL="971550" lvl="1" indent="-457200">
              <a:lnSpc>
                <a:spcPct val="90000"/>
              </a:lnSpc>
              <a:spcBef>
                <a:spcPts val="600"/>
              </a:spcBef>
              <a:spcAft>
                <a:spcPts val="600"/>
              </a:spcAft>
              <a:buFont typeface="Arial" panose="020B0604020202020204" pitchFamily="34" charset="0"/>
              <a:buChar char="•"/>
            </a:pPr>
            <a:r>
              <a:rPr lang="en-US" sz="2400" dirty="0">
                <a:solidFill>
                  <a:srgbClr val="18305B"/>
                </a:solidFill>
              </a:rPr>
              <a:t>Formatting</a:t>
            </a:r>
          </a:p>
          <a:p>
            <a:pPr marL="971550" lvl="1" indent="-457200">
              <a:lnSpc>
                <a:spcPct val="90000"/>
              </a:lnSpc>
              <a:spcBef>
                <a:spcPts val="600"/>
              </a:spcBef>
              <a:spcAft>
                <a:spcPts val="600"/>
              </a:spcAft>
              <a:buFont typeface="Arial" panose="020B0604020202020204" pitchFamily="34" charset="0"/>
              <a:buChar char="•"/>
            </a:pPr>
            <a:r>
              <a:rPr lang="en-US" sz="2400" dirty="0">
                <a:solidFill>
                  <a:srgbClr val="18305B"/>
                </a:solidFill>
              </a:rPr>
              <a:t>Row Count (T-SQL Only)</a:t>
            </a:r>
          </a:p>
          <a:p>
            <a:pPr marL="971550" lvl="1" indent="-457200">
              <a:lnSpc>
                <a:spcPct val="90000"/>
              </a:lnSpc>
              <a:spcBef>
                <a:spcPts val="600"/>
              </a:spcBef>
              <a:spcAft>
                <a:spcPts val="600"/>
              </a:spcAft>
              <a:buFont typeface="Arial" panose="020B0604020202020204" pitchFamily="34" charset="0"/>
              <a:buChar char="•"/>
            </a:pPr>
            <a:r>
              <a:rPr lang="en-US" sz="2400" dirty="0">
                <a:solidFill>
                  <a:srgbClr val="18305B"/>
                </a:solidFill>
              </a:rPr>
              <a:t>Column Count (T-SQL Only)</a:t>
            </a:r>
          </a:p>
          <a:p>
            <a:pPr marL="342900" indent="-285750">
              <a:lnSpc>
                <a:spcPct val="90000"/>
              </a:lnSpc>
              <a:spcBef>
                <a:spcPts val="600"/>
              </a:spcBef>
              <a:spcAft>
                <a:spcPts val="600"/>
              </a:spcAft>
              <a:buFont typeface="Arial" panose="020B0604020202020204" pitchFamily="34" charset="0"/>
              <a:buChar char="•"/>
            </a:pPr>
            <a:endParaRPr lang="en-US" sz="1400" dirty="0">
              <a:solidFill>
                <a:srgbClr val="18305B"/>
              </a:solidFill>
            </a:endParaRPr>
          </a:p>
        </p:txBody>
      </p:sp>
    </p:spTree>
    <p:extLst>
      <p:ext uri="{BB962C8B-B14F-4D97-AF65-F5344CB8AC3E}">
        <p14:creationId xmlns:p14="http://schemas.microsoft.com/office/powerpoint/2010/main" val="3166748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2D98047-CA32-49CE-8D3F-44E79190C961}"/>
              </a:ext>
            </a:extLst>
          </p:cNvPr>
          <p:cNvSpPr/>
          <p:nvPr/>
        </p:nvSpPr>
        <p:spPr>
          <a:xfrm>
            <a:off x="1170957" y="1623528"/>
            <a:ext cx="8782188" cy="3421224"/>
          </a:xfrm>
          <a:prstGeom prst="rect">
            <a:avLst/>
          </a:prstGeom>
        </p:spPr>
        <p:txBody>
          <a:bodyPr vert="horz" lIns="91440" tIns="45720" rIns="91440" bIns="45720" rtlCol="0" anchor="t">
            <a:normAutofit fontScale="85000" lnSpcReduction="10000"/>
          </a:bodyPr>
          <a:lstStyle/>
          <a:p>
            <a:pPr marL="285750" indent="-228600">
              <a:lnSpc>
                <a:spcPct val="90000"/>
              </a:lnSpc>
              <a:spcBef>
                <a:spcPts val="600"/>
              </a:spcBef>
              <a:spcAft>
                <a:spcPts val="600"/>
              </a:spcAft>
              <a:buFont typeface="Arial" panose="020B0604020202020204" pitchFamily="34" charset="0"/>
              <a:buChar char="•"/>
            </a:pPr>
            <a:r>
              <a:rPr lang="en-US" dirty="0">
                <a:solidFill>
                  <a:srgbClr val="18305B"/>
                </a:solidFill>
              </a:rPr>
              <a:t>SQL Server</a:t>
            </a:r>
          </a:p>
          <a:p>
            <a:pPr marL="742950" lvl="1" indent="-228600">
              <a:lnSpc>
                <a:spcPct val="90000"/>
              </a:lnSpc>
              <a:spcBef>
                <a:spcPts val="600"/>
              </a:spcBef>
              <a:spcAft>
                <a:spcPts val="600"/>
              </a:spcAft>
              <a:buFont typeface="Arial" panose="020B0604020202020204" pitchFamily="34" charset="0"/>
              <a:buChar char="•"/>
            </a:pPr>
            <a:r>
              <a:rPr lang="en-US" dirty="0">
                <a:solidFill>
                  <a:srgbClr val="18305B"/>
                </a:solidFill>
              </a:rPr>
              <a:t>Download and install SQL Server 2019 – Developer from </a:t>
            </a:r>
            <a:r>
              <a:rPr lang="en-US" dirty="0">
                <a:solidFill>
                  <a:srgbClr val="18305B"/>
                </a:solidFill>
                <a:hlinkClick r:id="rId2"/>
              </a:rPr>
              <a:t>SQL Server Downloads</a:t>
            </a:r>
            <a:r>
              <a:rPr lang="en-US" dirty="0">
                <a:solidFill>
                  <a:srgbClr val="18305B"/>
                </a:solidFill>
              </a:rPr>
              <a:t>.  Ensure the following as part if the installation:</a:t>
            </a:r>
          </a:p>
          <a:p>
            <a:pPr marL="1200150" lvl="2" indent="-228600">
              <a:lnSpc>
                <a:spcPct val="90000"/>
              </a:lnSpc>
              <a:spcBef>
                <a:spcPts val="600"/>
              </a:spcBef>
              <a:spcAft>
                <a:spcPts val="600"/>
              </a:spcAft>
              <a:buFont typeface="Arial" panose="020B0604020202020204" pitchFamily="34" charset="0"/>
              <a:buChar char="•"/>
            </a:pPr>
            <a:r>
              <a:rPr lang="en-US" dirty="0">
                <a:solidFill>
                  <a:srgbClr val="18305B"/>
                </a:solidFill>
              </a:rPr>
              <a:t>New SQL Server Stand-Alone Installation.</a:t>
            </a:r>
          </a:p>
          <a:p>
            <a:pPr marL="1200150" lvl="2" indent="-228600">
              <a:lnSpc>
                <a:spcPct val="90000"/>
              </a:lnSpc>
              <a:spcBef>
                <a:spcPts val="600"/>
              </a:spcBef>
              <a:spcAft>
                <a:spcPts val="600"/>
              </a:spcAft>
              <a:buFont typeface="Arial" panose="020B0604020202020204" pitchFamily="34" charset="0"/>
              <a:buChar char="•"/>
            </a:pPr>
            <a:r>
              <a:rPr lang="en-US" dirty="0">
                <a:solidFill>
                  <a:srgbClr val="18305B"/>
                </a:solidFill>
              </a:rPr>
              <a:t>Installation of </a:t>
            </a:r>
            <a:r>
              <a:rPr lang="en-US" dirty="0">
                <a:solidFill>
                  <a:srgbClr val="18305B"/>
                </a:solidFill>
                <a:hlinkClick r:id="rId3"/>
              </a:rPr>
              <a:t>SQL Server Management Studio</a:t>
            </a:r>
            <a:r>
              <a:rPr lang="en-US" dirty="0">
                <a:solidFill>
                  <a:srgbClr val="18305B"/>
                </a:solidFill>
              </a:rPr>
              <a:t>.</a:t>
            </a:r>
          </a:p>
          <a:p>
            <a:pPr marL="285750" indent="-228600">
              <a:lnSpc>
                <a:spcPct val="90000"/>
              </a:lnSpc>
              <a:spcBef>
                <a:spcPts val="600"/>
              </a:spcBef>
              <a:spcAft>
                <a:spcPts val="600"/>
              </a:spcAft>
              <a:buFont typeface="Arial" panose="020B0604020202020204" pitchFamily="34" charset="0"/>
              <a:buChar char="•"/>
            </a:pPr>
            <a:r>
              <a:rPr lang="en-US" dirty="0">
                <a:solidFill>
                  <a:srgbClr val="18305B"/>
                </a:solidFill>
              </a:rPr>
              <a:t>AdventureWork</a:t>
            </a:r>
          </a:p>
          <a:p>
            <a:pPr marL="742950" lvl="1" indent="-228600">
              <a:lnSpc>
                <a:spcPct val="90000"/>
              </a:lnSpc>
              <a:spcBef>
                <a:spcPts val="600"/>
              </a:spcBef>
              <a:spcAft>
                <a:spcPts val="600"/>
              </a:spcAft>
              <a:buFont typeface="Arial" panose="020B0604020202020204" pitchFamily="34" charset="0"/>
              <a:buChar char="•"/>
            </a:pPr>
            <a:r>
              <a:rPr lang="en-US" dirty="0">
                <a:solidFill>
                  <a:srgbClr val="18305B"/>
                </a:solidFill>
              </a:rPr>
              <a:t>Overview:  The AdventureWorks databases are sample databases that were originally published by Microsoft to show how to design a SQL Server database using SQL Server 2008.  For the assessment, the AdventureWorksDW, which is the data warehouse sample, will be utilized.</a:t>
            </a:r>
          </a:p>
          <a:p>
            <a:pPr marL="742950" lvl="1" indent="-228600">
              <a:lnSpc>
                <a:spcPct val="90000"/>
              </a:lnSpc>
              <a:spcBef>
                <a:spcPts val="600"/>
              </a:spcBef>
              <a:spcAft>
                <a:spcPts val="600"/>
              </a:spcAft>
              <a:buFont typeface="Arial" panose="020B0604020202020204" pitchFamily="34" charset="0"/>
              <a:buChar char="•"/>
            </a:pPr>
            <a:r>
              <a:rPr lang="en-US" dirty="0">
                <a:solidFill>
                  <a:srgbClr val="18305B"/>
                </a:solidFill>
              </a:rPr>
              <a:t>Download AdventureWorksDW2017.bak from </a:t>
            </a:r>
            <a:r>
              <a:rPr lang="en-US" dirty="0">
                <a:solidFill>
                  <a:srgbClr val="18305B"/>
                </a:solidFill>
                <a:hlinkClick r:id="rId4"/>
              </a:rPr>
              <a:t>Microsoft Sample Databases:  Adventureworks</a:t>
            </a:r>
            <a:r>
              <a:rPr lang="en-US" dirty="0">
                <a:solidFill>
                  <a:srgbClr val="18305B"/>
                </a:solidFill>
              </a:rPr>
              <a:t>.</a:t>
            </a:r>
          </a:p>
          <a:p>
            <a:pPr marL="742950" lvl="1" indent="-228600">
              <a:lnSpc>
                <a:spcPct val="90000"/>
              </a:lnSpc>
              <a:spcBef>
                <a:spcPts val="600"/>
              </a:spcBef>
              <a:spcAft>
                <a:spcPts val="600"/>
              </a:spcAft>
              <a:buFont typeface="Arial" panose="020B0604020202020204" pitchFamily="34" charset="0"/>
              <a:buChar char="•"/>
            </a:pPr>
            <a:r>
              <a:rPr lang="en-US" dirty="0">
                <a:solidFill>
                  <a:srgbClr val="18305B"/>
                </a:solidFill>
              </a:rPr>
              <a:t>Follow instructions for Install to SQL Server - Restore Backup.</a:t>
            </a:r>
          </a:p>
        </p:txBody>
      </p:sp>
      <p:sp>
        <p:nvSpPr>
          <p:cNvPr id="18" name="TextBox 17">
            <a:extLst>
              <a:ext uri="{FF2B5EF4-FFF2-40B4-BE49-F238E27FC236}">
                <a16:creationId xmlns:a16="http://schemas.microsoft.com/office/drawing/2014/main" id="{8E0676A0-6AD9-486F-BB8F-099DF6691574}"/>
              </a:ext>
            </a:extLst>
          </p:cNvPr>
          <p:cNvSpPr txBox="1"/>
          <p:nvPr/>
        </p:nvSpPr>
        <p:spPr>
          <a:xfrm>
            <a:off x="648931" y="627790"/>
            <a:ext cx="9521302" cy="707886"/>
          </a:xfrm>
          <a:prstGeom prst="rect">
            <a:avLst/>
          </a:prstGeom>
          <a:noFill/>
        </p:spPr>
        <p:txBody>
          <a:bodyPr wrap="square" rtlCol="0">
            <a:spAutoFit/>
          </a:bodyPr>
          <a:lstStyle/>
          <a:p>
            <a:pPr algn="ctr"/>
            <a:r>
              <a:rPr lang="en-US" sz="4000" dirty="0">
                <a:solidFill>
                  <a:srgbClr val="18305B"/>
                </a:solidFill>
                <a:ea typeface="Myriad Pro" charset="0"/>
                <a:cs typeface="Myriad Pro" charset="0"/>
              </a:rPr>
              <a:t>Environment Setup</a:t>
            </a:r>
          </a:p>
        </p:txBody>
      </p:sp>
      <p:pic>
        <p:nvPicPr>
          <p:cNvPr id="3" name="Picture 2" descr="A picture containing drawing&#10;&#10;Description automatically generated">
            <a:extLst>
              <a:ext uri="{FF2B5EF4-FFF2-40B4-BE49-F238E27FC236}">
                <a16:creationId xmlns:a16="http://schemas.microsoft.com/office/drawing/2014/main" id="{5D9AC741-866F-435A-802A-481DA70E2BEF}"/>
              </a:ext>
            </a:extLst>
          </p:cNvPr>
          <p:cNvPicPr>
            <a:picLocks noChangeAspect="1"/>
          </p:cNvPicPr>
          <p:nvPr/>
        </p:nvPicPr>
        <p:blipFill>
          <a:blip r:embed="rId5"/>
          <a:stretch>
            <a:fillRect/>
          </a:stretch>
        </p:blipFill>
        <p:spPr>
          <a:xfrm>
            <a:off x="192007" y="163844"/>
            <a:ext cx="1948171" cy="1171832"/>
          </a:xfrm>
          <a:prstGeom prst="rect">
            <a:avLst/>
          </a:prstGeom>
        </p:spPr>
      </p:pic>
      <p:pic>
        <p:nvPicPr>
          <p:cNvPr id="4" name="Picture 3">
            <a:extLst>
              <a:ext uri="{FF2B5EF4-FFF2-40B4-BE49-F238E27FC236}">
                <a16:creationId xmlns:a16="http://schemas.microsoft.com/office/drawing/2014/main" id="{ABF44AFC-AB67-4450-B91E-59FEF94BD2B3}"/>
              </a:ext>
            </a:extLst>
          </p:cNvPr>
          <p:cNvPicPr>
            <a:picLocks noChangeAspect="1"/>
          </p:cNvPicPr>
          <p:nvPr/>
        </p:nvPicPr>
        <p:blipFill>
          <a:blip r:embed="rId6"/>
          <a:stretch>
            <a:fillRect/>
          </a:stretch>
        </p:blipFill>
        <p:spPr>
          <a:xfrm>
            <a:off x="2140178" y="4940391"/>
            <a:ext cx="1928047" cy="1168920"/>
          </a:xfrm>
          <a:prstGeom prst="rect">
            <a:avLst/>
          </a:prstGeom>
        </p:spPr>
      </p:pic>
    </p:spTree>
    <p:extLst>
      <p:ext uri="{BB962C8B-B14F-4D97-AF65-F5344CB8AC3E}">
        <p14:creationId xmlns:p14="http://schemas.microsoft.com/office/powerpoint/2010/main" val="1665302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5314850-733B-4040-ABB4-826FF860B547}"/>
              </a:ext>
            </a:extLst>
          </p:cNvPr>
          <p:cNvSpPr/>
          <p:nvPr/>
        </p:nvSpPr>
        <p:spPr>
          <a:xfrm>
            <a:off x="1098596" y="1545929"/>
            <a:ext cx="9242676" cy="4673896"/>
          </a:xfrm>
          <a:prstGeom prst="rect">
            <a:avLst/>
          </a:prstGeom>
        </p:spPr>
        <p:txBody>
          <a:bodyPr vert="horz" lIns="91440" tIns="45720" rIns="91440" bIns="45720" rtlCol="0" anchor="t">
            <a:normAutofit/>
          </a:bodyPr>
          <a:lstStyle/>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Written Assessment</a:t>
            </a:r>
          </a:p>
          <a:p>
            <a:pPr marL="742950" lvl="1" indent="-285750">
              <a:lnSpc>
                <a:spcPct val="90000"/>
              </a:lnSpc>
              <a:spcBef>
                <a:spcPts val="600"/>
              </a:spcBef>
              <a:spcAft>
                <a:spcPts val="600"/>
              </a:spcAft>
              <a:buFont typeface="Arial" panose="020B0604020202020204" pitchFamily="34" charset="0"/>
              <a:buChar char="•"/>
            </a:pPr>
            <a:r>
              <a:rPr lang="en-US" dirty="0">
                <a:solidFill>
                  <a:srgbClr val="18305B"/>
                </a:solidFill>
              </a:rPr>
              <a:t>Using document Hylaine_BI_Tech_Screen.docx, provide concise and accurate answers in your own words for each of the five respective questions.  Neatness and clear understanding count!</a:t>
            </a:r>
          </a:p>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T-SQL Assessment</a:t>
            </a:r>
          </a:p>
          <a:p>
            <a:pPr marL="742950" lvl="1" indent="-285750">
              <a:lnSpc>
                <a:spcPct val="90000"/>
              </a:lnSpc>
              <a:spcBef>
                <a:spcPts val="600"/>
              </a:spcBef>
              <a:spcAft>
                <a:spcPts val="600"/>
              </a:spcAft>
              <a:buFont typeface="Arial" panose="020B0604020202020204" pitchFamily="34" charset="0"/>
              <a:buChar char="•"/>
            </a:pPr>
            <a:r>
              <a:rPr lang="en-US" dirty="0">
                <a:solidFill>
                  <a:srgbClr val="18305B"/>
                </a:solidFill>
              </a:rPr>
              <a:t>Using the provided SQL script templates (i.e. Hylaine_BI_Tech_Screen_Q1.sql) and author your solution, based on the requirements.</a:t>
            </a:r>
          </a:p>
          <a:p>
            <a:pPr marL="742950" lvl="1" indent="-285750">
              <a:lnSpc>
                <a:spcPct val="90000"/>
              </a:lnSpc>
              <a:spcBef>
                <a:spcPts val="600"/>
              </a:spcBef>
              <a:spcAft>
                <a:spcPts val="600"/>
              </a:spcAft>
              <a:buFont typeface="Arial" panose="020B0604020202020204" pitchFamily="34" charset="0"/>
              <a:buChar char="•"/>
            </a:pPr>
            <a:r>
              <a:rPr lang="en-US" dirty="0">
                <a:solidFill>
                  <a:srgbClr val="18305B"/>
                </a:solidFill>
              </a:rPr>
              <a:t>Using document Hylaine_BI_Tech_Screen.docx, add supporting information, including screenshots (i.e. execution plans).</a:t>
            </a:r>
          </a:p>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Provide document Hylaine_BI_Tech_Screen.docx and SQL Script to Hylaine, for review.</a:t>
            </a:r>
            <a:endParaRPr lang="en-US" dirty="0"/>
          </a:p>
        </p:txBody>
      </p:sp>
      <p:sp>
        <p:nvSpPr>
          <p:cNvPr id="22" name="TextBox 21">
            <a:extLst>
              <a:ext uri="{FF2B5EF4-FFF2-40B4-BE49-F238E27FC236}">
                <a16:creationId xmlns:a16="http://schemas.microsoft.com/office/drawing/2014/main" id="{96EB89A5-EACC-4032-A41D-AF7F8BCE45C0}"/>
              </a:ext>
            </a:extLst>
          </p:cNvPr>
          <p:cNvSpPr txBox="1"/>
          <p:nvPr/>
        </p:nvSpPr>
        <p:spPr>
          <a:xfrm>
            <a:off x="1316289" y="627790"/>
            <a:ext cx="8440269" cy="707886"/>
          </a:xfrm>
          <a:prstGeom prst="rect">
            <a:avLst/>
          </a:prstGeom>
          <a:noFill/>
        </p:spPr>
        <p:txBody>
          <a:bodyPr wrap="square" rtlCol="0">
            <a:spAutoFit/>
          </a:bodyPr>
          <a:lstStyle/>
          <a:p>
            <a:pPr algn="ctr"/>
            <a:r>
              <a:rPr lang="en-US" sz="4000" dirty="0">
                <a:solidFill>
                  <a:srgbClr val="18305B"/>
                </a:solidFill>
                <a:ea typeface="Myriad Pro" charset="0"/>
                <a:cs typeface="Myriad Pro" charset="0"/>
              </a:rPr>
              <a:t>Assessment Instructions</a:t>
            </a:r>
          </a:p>
        </p:txBody>
      </p:sp>
    </p:spTree>
    <p:extLst>
      <p:ext uri="{BB962C8B-B14F-4D97-AF65-F5344CB8AC3E}">
        <p14:creationId xmlns:p14="http://schemas.microsoft.com/office/powerpoint/2010/main" val="3011297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5314850-733B-4040-ABB4-826FF860B547}"/>
              </a:ext>
            </a:extLst>
          </p:cNvPr>
          <p:cNvSpPr/>
          <p:nvPr/>
        </p:nvSpPr>
        <p:spPr>
          <a:xfrm>
            <a:off x="1316289" y="1556314"/>
            <a:ext cx="9421443" cy="4673896"/>
          </a:xfrm>
          <a:prstGeom prst="rect">
            <a:avLst/>
          </a:prstGeom>
        </p:spPr>
        <p:txBody>
          <a:bodyPr vert="horz" lIns="91440" tIns="45720" rIns="91440" bIns="45720" rtlCol="0">
            <a:normAutofit/>
          </a:bodyPr>
          <a:lstStyle/>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Question W1:  Define Primary Key, Foreign Key and Unique Key.</a:t>
            </a:r>
          </a:p>
          <a:p>
            <a:pPr marL="742950" lvl="1" indent="-285750">
              <a:lnSpc>
                <a:spcPct val="90000"/>
              </a:lnSpc>
              <a:spcBef>
                <a:spcPts val="600"/>
              </a:spcBef>
              <a:spcAft>
                <a:spcPts val="600"/>
              </a:spcAft>
              <a:buFont typeface="Arial" panose="020B0604020202020204" pitchFamily="34" charset="0"/>
              <a:buChar char="•"/>
            </a:pPr>
            <a:r>
              <a:rPr lang="en-US" dirty="0">
                <a:solidFill>
                  <a:srgbClr val="18305B"/>
                </a:solidFill>
              </a:rPr>
              <a:t>Primary Key:</a:t>
            </a:r>
          </a:p>
          <a:p>
            <a:pPr marL="742950" lvl="1" indent="-285750">
              <a:lnSpc>
                <a:spcPct val="90000"/>
              </a:lnSpc>
              <a:spcBef>
                <a:spcPts val="600"/>
              </a:spcBef>
              <a:spcAft>
                <a:spcPts val="600"/>
              </a:spcAft>
              <a:buFont typeface="Arial" panose="020B0604020202020204" pitchFamily="34" charset="0"/>
              <a:buChar char="•"/>
            </a:pPr>
            <a:r>
              <a:rPr lang="en-US" dirty="0">
                <a:solidFill>
                  <a:srgbClr val="18305B"/>
                </a:solidFill>
              </a:rPr>
              <a:t>Foreign Key:</a:t>
            </a:r>
          </a:p>
          <a:p>
            <a:pPr marL="742950" lvl="1" indent="-285750">
              <a:lnSpc>
                <a:spcPct val="90000"/>
              </a:lnSpc>
              <a:spcBef>
                <a:spcPts val="600"/>
              </a:spcBef>
              <a:spcAft>
                <a:spcPts val="600"/>
              </a:spcAft>
              <a:buFont typeface="Arial" panose="020B0604020202020204" pitchFamily="34" charset="0"/>
              <a:buChar char="•"/>
            </a:pPr>
            <a:r>
              <a:rPr lang="en-US" dirty="0">
                <a:solidFill>
                  <a:srgbClr val="18305B"/>
                </a:solidFill>
              </a:rPr>
              <a:t>Unique Key:</a:t>
            </a:r>
          </a:p>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Question W2:  Define a CTE and how you would use it.</a:t>
            </a:r>
          </a:p>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Question W3:  How can you enforce use of a particular index?</a:t>
            </a:r>
          </a:p>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Question W4:  What are the best reasons for using a stored procedures instead of direct T-SQL?</a:t>
            </a:r>
          </a:p>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Question W5:  What are the steps you would take to improve the performance of a poor performing query?</a:t>
            </a:r>
          </a:p>
          <a:p>
            <a:pPr>
              <a:lnSpc>
                <a:spcPct val="90000"/>
              </a:lnSpc>
              <a:spcBef>
                <a:spcPts val="600"/>
              </a:spcBef>
              <a:spcAft>
                <a:spcPts val="600"/>
              </a:spcAft>
            </a:pPr>
            <a:endParaRPr lang="en-US" dirty="0">
              <a:solidFill>
                <a:srgbClr val="18305B"/>
              </a:solidFill>
            </a:endParaRPr>
          </a:p>
          <a:p>
            <a:pPr marL="285750" indent="-285750">
              <a:lnSpc>
                <a:spcPct val="90000"/>
              </a:lnSpc>
              <a:spcBef>
                <a:spcPts val="600"/>
              </a:spcBef>
              <a:spcAft>
                <a:spcPts val="600"/>
              </a:spcAft>
              <a:buFont typeface="Arial" panose="020B0604020202020204" pitchFamily="34" charset="0"/>
              <a:buChar char="•"/>
            </a:pPr>
            <a:endParaRPr lang="en-US" dirty="0">
              <a:solidFill>
                <a:srgbClr val="18305B"/>
              </a:solidFill>
            </a:endParaRPr>
          </a:p>
          <a:p>
            <a:pPr>
              <a:lnSpc>
                <a:spcPct val="90000"/>
              </a:lnSpc>
              <a:spcBef>
                <a:spcPts val="600"/>
              </a:spcBef>
              <a:spcAft>
                <a:spcPts val="600"/>
              </a:spcAft>
            </a:pPr>
            <a:endParaRPr lang="en-US" dirty="0"/>
          </a:p>
        </p:txBody>
      </p:sp>
      <p:sp>
        <p:nvSpPr>
          <p:cNvPr id="22" name="TextBox 21">
            <a:extLst>
              <a:ext uri="{FF2B5EF4-FFF2-40B4-BE49-F238E27FC236}">
                <a16:creationId xmlns:a16="http://schemas.microsoft.com/office/drawing/2014/main" id="{96EB89A5-EACC-4032-A41D-AF7F8BCE45C0}"/>
              </a:ext>
            </a:extLst>
          </p:cNvPr>
          <p:cNvSpPr txBox="1"/>
          <p:nvPr/>
        </p:nvSpPr>
        <p:spPr>
          <a:xfrm>
            <a:off x="1316289" y="627790"/>
            <a:ext cx="8440269" cy="707886"/>
          </a:xfrm>
          <a:prstGeom prst="rect">
            <a:avLst/>
          </a:prstGeom>
          <a:noFill/>
        </p:spPr>
        <p:txBody>
          <a:bodyPr wrap="square" rtlCol="0">
            <a:spAutoFit/>
          </a:bodyPr>
          <a:lstStyle/>
          <a:p>
            <a:pPr algn="ctr"/>
            <a:r>
              <a:rPr lang="en-US" sz="4000" dirty="0">
                <a:solidFill>
                  <a:srgbClr val="18305B"/>
                </a:solidFill>
                <a:ea typeface="Myriad Pro" charset="0"/>
                <a:cs typeface="Myriad Pro" charset="0"/>
              </a:rPr>
              <a:t>Written Assessment</a:t>
            </a:r>
          </a:p>
        </p:txBody>
      </p:sp>
    </p:spTree>
    <p:extLst>
      <p:ext uri="{BB962C8B-B14F-4D97-AF65-F5344CB8AC3E}">
        <p14:creationId xmlns:p14="http://schemas.microsoft.com/office/powerpoint/2010/main" val="169578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5314850-733B-4040-ABB4-826FF860B547}"/>
              </a:ext>
            </a:extLst>
          </p:cNvPr>
          <p:cNvSpPr/>
          <p:nvPr/>
        </p:nvSpPr>
        <p:spPr>
          <a:xfrm>
            <a:off x="1098596" y="1545929"/>
            <a:ext cx="8861287" cy="4673896"/>
          </a:xfrm>
          <a:prstGeom prst="rect">
            <a:avLst/>
          </a:prstGeom>
        </p:spPr>
        <p:txBody>
          <a:bodyPr vert="horz" lIns="91440" tIns="45720" rIns="91440" bIns="45720" rtlCol="0" anchor="t">
            <a:normAutofit/>
          </a:bodyPr>
          <a:lstStyle/>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Question T1:  Basic SELECT statement with Concatenation, Criteria and Ordering</a:t>
            </a:r>
          </a:p>
          <a:p>
            <a:pPr marL="742950" lvl="1" indent="-285750">
              <a:lnSpc>
                <a:spcPct val="90000"/>
              </a:lnSpc>
              <a:spcBef>
                <a:spcPts val="600"/>
              </a:spcBef>
              <a:spcAft>
                <a:spcPts val="600"/>
              </a:spcAft>
              <a:buFont typeface="Arial" panose="020B0604020202020204" pitchFamily="34" charset="0"/>
              <a:buChar char="•"/>
            </a:pPr>
            <a:r>
              <a:rPr lang="en-US" dirty="0"/>
              <a:t>Return the orders for customers that are married, have an occupation of Professional and were placed in December 2013.</a:t>
            </a:r>
          </a:p>
          <a:p>
            <a:pPr marL="1200150" lvl="2" indent="-285750">
              <a:lnSpc>
                <a:spcPct val="90000"/>
              </a:lnSpc>
              <a:spcBef>
                <a:spcPts val="600"/>
              </a:spcBef>
              <a:spcAft>
                <a:spcPts val="600"/>
              </a:spcAft>
              <a:buFont typeface="Arial" panose="020B0604020202020204" pitchFamily="34" charset="0"/>
              <a:buChar char="•"/>
            </a:pPr>
            <a:r>
              <a:rPr lang="en-US" dirty="0"/>
              <a:t>Include fields </a:t>
            </a:r>
            <a:r>
              <a:rPr lang="en-US" dirty="0" err="1"/>
              <a:t>FullName</a:t>
            </a:r>
            <a:r>
              <a:rPr lang="en-US" dirty="0"/>
              <a:t> (First + Last), </a:t>
            </a:r>
            <a:r>
              <a:rPr lang="en-US" dirty="0" err="1"/>
              <a:t>EnglishOccupation</a:t>
            </a:r>
            <a:r>
              <a:rPr lang="en-US" dirty="0"/>
              <a:t> ,</a:t>
            </a:r>
            <a:r>
              <a:rPr lang="en-US" dirty="0" err="1"/>
              <a:t>EnglishEducation</a:t>
            </a:r>
            <a:r>
              <a:rPr lang="en-US" dirty="0"/>
              <a:t>, </a:t>
            </a:r>
            <a:r>
              <a:rPr lang="en-US" dirty="0" err="1"/>
              <a:t>DateFirstPurchase</a:t>
            </a:r>
            <a:r>
              <a:rPr lang="en-US" dirty="0"/>
              <a:t>, </a:t>
            </a:r>
            <a:r>
              <a:rPr lang="en-US" dirty="0" err="1"/>
              <a:t>SalesOrderNumber</a:t>
            </a:r>
            <a:r>
              <a:rPr lang="en-US" dirty="0"/>
              <a:t>, </a:t>
            </a:r>
            <a:r>
              <a:rPr lang="en-US" dirty="0" err="1"/>
              <a:t>OrderDate</a:t>
            </a:r>
            <a:r>
              <a:rPr lang="en-US" dirty="0"/>
              <a:t>, </a:t>
            </a:r>
            <a:r>
              <a:rPr lang="en-US" dirty="0" err="1"/>
              <a:t>ProductAlternateKey,EnglishProductName</a:t>
            </a:r>
            <a:r>
              <a:rPr lang="en-US" dirty="0"/>
              <a:t>, </a:t>
            </a:r>
            <a:r>
              <a:rPr lang="en-US" dirty="0" err="1"/>
              <a:t>StandardCost</a:t>
            </a:r>
            <a:r>
              <a:rPr lang="en-US" dirty="0"/>
              <a:t>, </a:t>
            </a:r>
            <a:r>
              <a:rPr lang="en-US" dirty="0" err="1"/>
              <a:t>ListPrice</a:t>
            </a:r>
            <a:r>
              <a:rPr lang="en-US" dirty="0"/>
              <a:t>, </a:t>
            </a:r>
            <a:r>
              <a:rPr lang="en-US" dirty="0" err="1"/>
              <a:t>DealerPrice</a:t>
            </a:r>
            <a:r>
              <a:rPr lang="en-US" dirty="0"/>
              <a:t> and </a:t>
            </a:r>
            <a:r>
              <a:rPr lang="en-US" dirty="0" err="1"/>
              <a:t>SalesAmount</a:t>
            </a:r>
            <a:r>
              <a:rPr lang="en-US" dirty="0"/>
              <a:t>.</a:t>
            </a:r>
          </a:p>
          <a:p>
            <a:pPr marL="1200150" lvl="2" indent="-285750">
              <a:lnSpc>
                <a:spcPct val="90000"/>
              </a:lnSpc>
              <a:spcBef>
                <a:spcPts val="600"/>
              </a:spcBef>
              <a:spcAft>
                <a:spcPts val="600"/>
              </a:spcAft>
              <a:buFont typeface="Arial" panose="020B0604020202020204" pitchFamily="34" charset="0"/>
              <a:buChar char="•"/>
            </a:pPr>
            <a:r>
              <a:rPr lang="en-US" dirty="0"/>
              <a:t>Order by </a:t>
            </a:r>
            <a:r>
              <a:rPr lang="en-US" dirty="0" err="1"/>
              <a:t>LastName</a:t>
            </a:r>
            <a:r>
              <a:rPr lang="en-US" dirty="0"/>
              <a:t>, FirstName, </a:t>
            </a:r>
            <a:r>
              <a:rPr lang="en-US" dirty="0" err="1"/>
              <a:t>EnglishProductName</a:t>
            </a:r>
            <a:r>
              <a:rPr lang="en-US" dirty="0"/>
              <a:t>.</a:t>
            </a:r>
          </a:p>
          <a:p>
            <a:pPr marL="1200150" lvl="2" indent="-285750">
              <a:lnSpc>
                <a:spcPct val="90000"/>
              </a:lnSpc>
              <a:spcBef>
                <a:spcPts val="600"/>
              </a:spcBef>
              <a:spcAft>
                <a:spcPts val="600"/>
              </a:spcAft>
              <a:buFont typeface="Arial" panose="020B0604020202020204" pitchFamily="34" charset="0"/>
              <a:buChar char="•"/>
            </a:pPr>
            <a:endParaRPr lang="en-US" dirty="0"/>
          </a:p>
        </p:txBody>
      </p:sp>
      <p:sp>
        <p:nvSpPr>
          <p:cNvPr id="22" name="TextBox 21">
            <a:extLst>
              <a:ext uri="{FF2B5EF4-FFF2-40B4-BE49-F238E27FC236}">
                <a16:creationId xmlns:a16="http://schemas.microsoft.com/office/drawing/2014/main" id="{96EB89A5-EACC-4032-A41D-AF7F8BCE45C0}"/>
              </a:ext>
            </a:extLst>
          </p:cNvPr>
          <p:cNvSpPr txBox="1"/>
          <p:nvPr/>
        </p:nvSpPr>
        <p:spPr>
          <a:xfrm>
            <a:off x="1316289" y="627790"/>
            <a:ext cx="8440269" cy="707886"/>
          </a:xfrm>
          <a:prstGeom prst="rect">
            <a:avLst/>
          </a:prstGeom>
          <a:noFill/>
        </p:spPr>
        <p:txBody>
          <a:bodyPr wrap="square" rtlCol="0">
            <a:spAutoFit/>
          </a:bodyPr>
          <a:lstStyle/>
          <a:p>
            <a:pPr algn="ctr"/>
            <a:r>
              <a:rPr lang="en-US" sz="4000" dirty="0">
                <a:solidFill>
                  <a:srgbClr val="18305B"/>
                </a:solidFill>
                <a:ea typeface="Myriad Pro" charset="0"/>
                <a:cs typeface="Myriad Pro" charset="0"/>
              </a:rPr>
              <a:t>T-SQL Assessment</a:t>
            </a:r>
          </a:p>
        </p:txBody>
      </p:sp>
    </p:spTree>
    <p:extLst>
      <p:ext uri="{BB962C8B-B14F-4D97-AF65-F5344CB8AC3E}">
        <p14:creationId xmlns:p14="http://schemas.microsoft.com/office/powerpoint/2010/main" val="2939623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5314850-733B-4040-ABB4-826FF860B547}"/>
              </a:ext>
            </a:extLst>
          </p:cNvPr>
          <p:cNvSpPr/>
          <p:nvPr/>
        </p:nvSpPr>
        <p:spPr>
          <a:xfrm>
            <a:off x="1098596" y="1545929"/>
            <a:ext cx="8861287" cy="4673896"/>
          </a:xfrm>
          <a:prstGeom prst="rect">
            <a:avLst/>
          </a:prstGeom>
        </p:spPr>
        <p:txBody>
          <a:bodyPr vert="horz" lIns="91440" tIns="45720" rIns="91440" bIns="45720" rtlCol="0">
            <a:normAutofit/>
          </a:bodyPr>
          <a:lstStyle/>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Question T2:  Basic Aggregation statement with Criteria and Ordering</a:t>
            </a:r>
          </a:p>
          <a:p>
            <a:pPr marL="742950" lvl="1" indent="-285750">
              <a:lnSpc>
                <a:spcPct val="90000"/>
              </a:lnSpc>
              <a:spcBef>
                <a:spcPts val="600"/>
              </a:spcBef>
              <a:spcAft>
                <a:spcPts val="600"/>
              </a:spcAft>
              <a:buFont typeface="Arial" panose="020B0604020202020204" pitchFamily="34" charset="0"/>
              <a:buChar char="•"/>
            </a:pPr>
            <a:r>
              <a:rPr lang="en-US" dirty="0"/>
              <a:t>Using a copy of the SQL from Question 1, modify to return the count of orders and total sales for  customers that are not married, have an occupation of Management and were placed in 2013.</a:t>
            </a:r>
          </a:p>
          <a:p>
            <a:pPr marL="1200150" lvl="2" indent="-285750">
              <a:lnSpc>
                <a:spcPct val="90000"/>
              </a:lnSpc>
              <a:spcBef>
                <a:spcPts val="600"/>
              </a:spcBef>
              <a:spcAft>
                <a:spcPts val="600"/>
              </a:spcAft>
              <a:buFont typeface="Arial" panose="020B0604020202020204" pitchFamily="34" charset="0"/>
              <a:buChar char="•"/>
            </a:pPr>
            <a:r>
              <a:rPr lang="en-US" dirty="0"/>
              <a:t>Include fields </a:t>
            </a:r>
            <a:r>
              <a:rPr lang="en-US" dirty="0" err="1"/>
              <a:t>FullName</a:t>
            </a:r>
            <a:r>
              <a:rPr lang="en-US" dirty="0"/>
              <a:t> (First + Last), </a:t>
            </a:r>
            <a:r>
              <a:rPr lang="en-US" dirty="0" err="1"/>
              <a:t>EnglishOccupation</a:t>
            </a:r>
            <a:r>
              <a:rPr lang="en-US" dirty="0"/>
              <a:t> ,</a:t>
            </a:r>
            <a:r>
              <a:rPr lang="en-US" dirty="0" err="1"/>
              <a:t>EnglishEducation</a:t>
            </a:r>
            <a:r>
              <a:rPr lang="en-US" dirty="0"/>
              <a:t>, </a:t>
            </a:r>
            <a:r>
              <a:rPr lang="en-US" dirty="0" err="1"/>
              <a:t>DateFirstPurchase</a:t>
            </a:r>
            <a:r>
              <a:rPr lang="en-US" dirty="0"/>
              <a:t>,  </a:t>
            </a:r>
            <a:r>
              <a:rPr lang="en-US" dirty="0" err="1"/>
              <a:t>OrdersCount</a:t>
            </a:r>
            <a:r>
              <a:rPr lang="en-US" dirty="0"/>
              <a:t>, </a:t>
            </a:r>
            <a:r>
              <a:rPr lang="en-US" dirty="0" err="1"/>
              <a:t>TotalSales</a:t>
            </a:r>
            <a:r>
              <a:rPr lang="en-US" dirty="0"/>
              <a:t>.</a:t>
            </a:r>
          </a:p>
          <a:p>
            <a:pPr marL="1200150" lvl="2" indent="-285750">
              <a:lnSpc>
                <a:spcPct val="90000"/>
              </a:lnSpc>
              <a:spcBef>
                <a:spcPts val="600"/>
              </a:spcBef>
              <a:spcAft>
                <a:spcPts val="600"/>
              </a:spcAft>
              <a:buFont typeface="Arial" panose="020B0604020202020204" pitchFamily="34" charset="0"/>
              <a:buChar char="•"/>
            </a:pPr>
            <a:r>
              <a:rPr lang="en-US" dirty="0"/>
              <a:t>Order by </a:t>
            </a:r>
            <a:r>
              <a:rPr lang="en-US" dirty="0" err="1"/>
              <a:t>LastName</a:t>
            </a:r>
            <a:r>
              <a:rPr lang="en-US" dirty="0"/>
              <a:t>, FirstName, </a:t>
            </a:r>
            <a:r>
              <a:rPr lang="en-US" dirty="0" err="1"/>
              <a:t>TotalSales</a:t>
            </a:r>
            <a:r>
              <a:rPr lang="en-US" dirty="0"/>
              <a:t> DESC.</a:t>
            </a:r>
          </a:p>
        </p:txBody>
      </p:sp>
      <p:sp>
        <p:nvSpPr>
          <p:cNvPr id="22" name="TextBox 21">
            <a:extLst>
              <a:ext uri="{FF2B5EF4-FFF2-40B4-BE49-F238E27FC236}">
                <a16:creationId xmlns:a16="http://schemas.microsoft.com/office/drawing/2014/main" id="{96EB89A5-EACC-4032-A41D-AF7F8BCE45C0}"/>
              </a:ext>
            </a:extLst>
          </p:cNvPr>
          <p:cNvSpPr txBox="1"/>
          <p:nvPr/>
        </p:nvSpPr>
        <p:spPr>
          <a:xfrm>
            <a:off x="1316289" y="627790"/>
            <a:ext cx="8440269" cy="707886"/>
          </a:xfrm>
          <a:prstGeom prst="rect">
            <a:avLst/>
          </a:prstGeom>
          <a:noFill/>
        </p:spPr>
        <p:txBody>
          <a:bodyPr wrap="square" rtlCol="0">
            <a:spAutoFit/>
          </a:bodyPr>
          <a:lstStyle/>
          <a:p>
            <a:pPr algn="ctr"/>
            <a:r>
              <a:rPr lang="en-US" sz="4000" dirty="0">
                <a:solidFill>
                  <a:srgbClr val="18305B"/>
                </a:solidFill>
                <a:ea typeface="Myriad Pro" charset="0"/>
                <a:cs typeface="Myriad Pro" charset="0"/>
              </a:rPr>
              <a:t>T-SQL Assessment</a:t>
            </a:r>
          </a:p>
        </p:txBody>
      </p:sp>
    </p:spTree>
    <p:extLst>
      <p:ext uri="{BB962C8B-B14F-4D97-AF65-F5344CB8AC3E}">
        <p14:creationId xmlns:p14="http://schemas.microsoft.com/office/powerpoint/2010/main" val="3496213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5314850-733B-4040-ABB4-826FF860B547}"/>
              </a:ext>
            </a:extLst>
          </p:cNvPr>
          <p:cNvSpPr/>
          <p:nvPr/>
        </p:nvSpPr>
        <p:spPr>
          <a:xfrm>
            <a:off x="1098596" y="1545929"/>
            <a:ext cx="8861287" cy="4673896"/>
          </a:xfrm>
          <a:prstGeom prst="rect">
            <a:avLst/>
          </a:prstGeom>
        </p:spPr>
        <p:txBody>
          <a:bodyPr vert="horz" lIns="91440" tIns="45720" rIns="91440" bIns="45720" rtlCol="0">
            <a:normAutofit lnSpcReduction="10000"/>
          </a:bodyPr>
          <a:lstStyle/>
          <a:p>
            <a:pPr marL="285750" indent="-285750">
              <a:lnSpc>
                <a:spcPct val="90000"/>
              </a:lnSpc>
              <a:spcBef>
                <a:spcPts val="600"/>
              </a:spcBef>
              <a:spcAft>
                <a:spcPts val="600"/>
              </a:spcAft>
              <a:buFont typeface="Arial" panose="020B0604020202020204" pitchFamily="34" charset="0"/>
              <a:buChar char="•"/>
            </a:pPr>
            <a:r>
              <a:rPr lang="en-US" dirty="0">
                <a:solidFill>
                  <a:srgbClr val="18305B"/>
                </a:solidFill>
              </a:rPr>
              <a:t>Question T3:  SELECT statement with Concatenation, Functions, Criteria and Ordering</a:t>
            </a:r>
          </a:p>
          <a:p>
            <a:pPr marL="742950" lvl="1" indent="-285750">
              <a:lnSpc>
                <a:spcPct val="90000"/>
              </a:lnSpc>
              <a:spcBef>
                <a:spcPts val="600"/>
              </a:spcBef>
              <a:spcAft>
                <a:spcPts val="600"/>
              </a:spcAft>
              <a:buFont typeface="Arial" panose="020B0604020202020204" pitchFamily="34" charset="0"/>
              <a:buChar char="•"/>
            </a:pPr>
            <a:r>
              <a:rPr lang="en-US" dirty="0"/>
              <a:t>Using a copy of the SQL from Question 1, modify to return the orders, with a new field (see below), for customers with English Occupation of Skilled Manual and were placed in 2012.</a:t>
            </a:r>
          </a:p>
          <a:p>
            <a:pPr marL="1200150" lvl="2" indent="-285750">
              <a:lnSpc>
                <a:spcPct val="90000"/>
              </a:lnSpc>
              <a:spcBef>
                <a:spcPts val="600"/>
              </a:spcBef>
              <a:spcAft>
                <a:spcPts val="600"/>
              </a:spcAft>
              <a:buFont typeface="Arial" panose="020B0604020202020204" pitchFamily="34" charset="0"/>
              <a:buChar char="•"/>
            </a:pPr>
            <a:r>
              <a:rPr lang="en-US" dirty="0"/>
              <a:t>Include fields </a:t>
            </a:r>
            <a:r>
              <a:rPr lang="en-US" dirty="0" err="1"/>
              <a:t>FullName</a:t>
            </a:r>
            <a:r>
              <a:rPr lang="en-US" dirty="0"/>
              <a:t> (First + Last), </a:t>
            </a:r>
            <a:r>
              <a:rPr lang="en-US" dirty="0" err="1"/>
              <a:t>EnglishOccupation</a:t>
            </a:r>
            <a:r>
              <a:rPr lang="en-US" dirty="0"/>
              <a:t> ,</a:t>
            </a:r>
            <a:r>
              <a:rPr lang="en-US" dirty="0" err="1"/>
              <a:t>EnglishEducation</a:t>
            </a:r>
            <a:r>
              <a:rPr lang="en-US" dirty="0"/>
              <a:t>, </a:t>
            </a:r>
            <a:r>
              <a:rPr lang="en-US" dirty="0" err="1"/>
              <a:t>DateFirstPurchase</a:t>
            </a:r>
            <a:r>
              <a:rPr lang="en-US" dirty="0"/>
              <a:t>, </a:t>
            </a:r>
            <a:r>
              <a:rPr lang="en-US" dirty="0" err="1"/>
              <a:t>SalesOrderNumber</a:t>
            </a:r>
            <a:r>
              <a:rPr lang="en-US" dirty="0"/>
              <a:t>, </a:t>
            </a:r>
            <a:r>
              <a:rPr lang="en-US" dirty="0" err="1"/>
              <a:t>OrderDate</a:t>
            </a:r>
            <a:r>
              <a:rPr lang="en-US" dirty="0"/>
              <a:t>, </a:t>
            </a:r>
            <a:r>
              <a:rPr lang="en-US" dirty="0" err="1"/>
              <a:t>ProductAlternateKey</a:t>
            </a:r>
            <a:r>
              <a:rPr lang="en-US" dirty="0"/>
              <a:t>, </a:t>
            </a:r>
            <a:r>
              <a:rPr lang="en-US" dirty="0" err="1"/>
              <a:t>EnglishProductName</a:t>
            </a:r>
            <a:r>
              <a:rPr lang="en-US" dirty="0"/>
              <a:t>, </a:t>
            </a:r>
            <a:r>
              <a:rPr lang="en-US" dirty="0" err="1"/>
              <a:t>StandardCost</a:t>
            </a:r>
            <a:r>
              <a:rPr lang="en-US" dirty="0"/>
              <a:t>, </a:t>
            </a:r>
            <a:r>
              <a:rPr lang="en-US" dirty="0" err="1"/>
              <a:t>ListPrice</a:t>
            </a:r>
            <a:r>
              <a:rPr lang="en-US" dirty="0"/>
              <a:t>, </a:t>
            </a:r>
            <a:r>
              <a:rPr lang="en-US" dirty="0" err="1"/>
              <a:t>DealerPrice</a:t>
            </a:r>
            <a:r>
              <a:rPr lang="en-US" dirty="0"/>
              <a:t> and </a:t>
            </a:r>
            <a:r>
              <a:rPr lang="en-US" dirty="0" err="1"/>
              <a:t>SalesAmount</a:t>
            </a:r>
            <a:r>
              <a:rPr lang="en-US" dirty="0"/>
              <a:t>.</a:t>
            </a:r>
          </a:p>
          <a:p>
            <a:pPr marL="1200150" lvl="2" indent="-285750">
              <a:lnSpc>
                <a:spcPct val="90000"/>
              </a:lnSpc>
              <a:spcBef>
                <a:spcPts val="600"/>
              </a:spcBef>
              <a:spcAft>
                <a:spcPts val="600"/>
              </a:spcAft>
              <a:buFont typeface="Arial" panose="020B0604020202020204" pitchFamily="34" charset="0"/>
              <a:buChar char="•"/>
            </a:pPr>
            <a:r>
              <a:rPr lang="en-US" dirty="0"/>
              <a:t>Add new field </a:t>
            </a:r>
            <a:r>
              <a:rPr lang="en-US" dirty="0" err="1"/>
              <a:t>NewSalesOrderKey</a:t>
            </a:r>
            <a:r>
              <a:rPr lang="en-US" dirty="0"/>
              <a:t>, after </a:t>
            </a:r>
            <a:r>
              <a:rPr lang="en-US" dirty="0" err="1"/>
              <a:t>SalesOrderNumber</a:t>
            </a:r>
            <a:r>
              <a:rPr lang="en-US" dirty="0"/>
              <a:t>, which is created based on the following:</a:t>
            </a:r>
          </a:p>
          <a:p>
            <a:pPr marL="1657350" lvl="3" indent="-285750">
              <a:lnSpc>
                <a:spcPct val="90000"/>
              </a:lnSpc>
              <a:spcBef>
                <a:spcPts val="600"/>
              </a:spcBef>
              <a:spcAft>
                <a:spcPts val="600"/>
              </a:spcAft>
              <a:buFont typeface="Arial" panose="020B0604020202020204" pitchFamily="34" charset="0"/>
              <a:buChar char="•"/>
            </a:pPr>
            <a:r>
              <a:rPr lang="en-US" dirty="0"/>
              <a:t>Modify the Sales Order Number by removing the SO prefix and replace it with the Order Date. </a:t>
            </a:r>
          </a:p>
          <a:p>
            <a:pPr marL="1657350" lvl="3" indent="-285750">
              <a:lnSpc>
                <a:spcPct val="90000"/>
              </a:lnSpc>
              <a:spcBef>
                <a:spcPts val="600"/>
              </a:spcBef>
              <a:spcAft>
                <a:spcPts val="600"/>
              </a:spcAft>
              <a:buFont typeface="Arial" panose="020B0604020202020204" pitchFamily="34" charset="0"/>
              <a:buChar char="•"/>
            </a:pPr>
            <a:r>
              <a:rPr lang="en-US" dirty="0"/>
              <a:t>Append the Sales Order Line Number to the end of the string, prefixed with a ".“</a:t>
            </a:r>
          </a:p>
          <a:p>
            <a:pPr marL="1657350" lvl="3" indent="-285750">
              <a:lnSpc>
                <a:spcPct val="90000"/>
              </a:lnSpc>
              <a:spcBef>
                <a:spcPts val="600"/>
              </a:spcBef>
              <a:spcAft>
                <a:spcPts val="600"/>
              </a:spcAft>
              <a:buFont typeface="Arial" panose="020B0604020202020204" pitchFamily="34" charset="0"/>
              <a:buChar char="•"/>
            </a:pPr>
            <a:r>
              <a:rPr lang="en-US" dirty="0"/>
              <a:t>Convert the entire value to a float data type.</a:t>
            </a:r>
          </a:p>
          <a:p>
            <a:pPr marL="1200150" lvl="2" indent="-285750">
              <a:lnSpc>
                <a:spcPct val="90000"/>
              </a:lnSpc>
              <a:spcBef>
                <a:spcPts val="600"/>
              </a:spcBef>
              <a:spcAft>
                <a:spcPts val="600"/>
              </a:spcAft>
              <a:buFont typeface="Arial" panose="020B0604020202020204" pitchFamily="34" charset="0"/>
              <a:buChar char="•"/>
            </a:pPr>
            <a:r>
              <a:rPr lang="en-US" dirty="0"/>
              <a:t>Order by </a:t>
            </a:r>
            <a:r>
              <a:rPr lang="en-US" dirty="0" err="1"/>
              <a:t>LastName</a:t>
            </a:r>
            <a:r>
              <a:rPr lang="en-US" dirty="0"/>
              <a:t>, FirstName, </a:t>
            </a:r>
            <a:r>
              <a:rPr lang="en-US" dirty="0" err="1"/>
              <a:t>NewSalesOrderKey</a:t>
            </a:r>
            <a:r>
              <a:rPr lang="en-US" dirty="0"/>
              <a:t>.</a:t>
            </a:r>
          </a:p>
        </p:txBody>
      </p:sp>
      <p:sp>
        <p:nvSpPr>
          <p:cNvPr id="22" name="TextBox 21">
            <a:extLst>
              <a:ext uri="{FF2B5EF4-FFF2-40B4-BE49-F238E27FC236}">
                <a16:creationId xmlns:a16="http://schemas.microsoft.com/office/drawing/2014/main" id="{96EB89A5-EACC-4032-A41D-AF7F8BCE45C0}"/>
              </a:ext>
            </a:extLst>
          </p:cNvPr>
          <p:cNvSpPr txBox="1"/>
          <p:nvPr/>
        </p:nvSpPr>
        <p:spPr>
          <a:xfrm>
            <a:off x="1316289" y="627790"/>
            <a:ext cx="8440269" cy="707886"/>
          </a:xfrm>
          <a:prstGeom prst="rect">
            <a:avLst/>
          </a:prstGeom>
          <a:noFill/>
        </p:spPr>
        <p:txBody>
          <a:bodyPr wrap="square" rtlCol="0">
            <a:spAutoFit/>
          </a:bodyPr>
          <a:lstStyle/>
          <a:p>
            <a:pPr algn="ctr"/>
            <a:r>
              <a:rPr lang="en-US" sz="4000" dirty="0">
                <a:solidFill>
                  <a:srgbClr val="18305B"/>
                </a:solidFill>
                <a:ea typeface="Myriad Pro" charset="0"/>
                <a:cs typeface="Myriad Pro" charset="0"/>
              </a:rPr>
              <a:t>T-SQL Assessment</a:t>
            </a:r>
          </a:p>
        </p:txBody>
      </p:sp>
    </p:spTree>
    <p:extLst>
      <p:ext uri="{BB962C8B-B14F-4D97-AF65-F5344CB8AC3E}">
        <p14:creationId xmlns:p14="http://schemas.microsoft.com/office/powerpoint/2010/main" val="3411401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a5abde03-6cf8-4f23-ad67-ee7af3d7ee4c">
      <Terms xmlns="http://schemas.microsoft.com/office/infopath/2007/PartnerControls"/>
    </lcf76f155ced4ddcb4097134ff3c332f>
    <TaxCatchAll xmlns="e6b1b227-c6c8-4f03-a437-a2ff814cd270" xsi:nil="true"/>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FB5149C85DB5A4390E9E65D12FC105C" ma:contentTypeVersion="19" ma:contentTypeDescription="Create a new document." ma:contentTypeScope="" ma:versionID="6f66d67cba29d5fc4bb1277eba002314">
  <xsd:schema xmlns:xsd="http://www.w3.org/2001/XMLSchema" xmlns:xs="http://www.w3.org/2001/XMLSchema" xmlns:p="http://schemas.microsoft.com/office/2006/metadata/properties" xmlns:ns1="http://schemas.microsoft.com/sharepoint/v3" xmlns:ns2="a5abde03-6cf8-4f23-ad67-ee7af3d7ee4c" xmlns:ns3="e6b1b227-c6c8-4f03-a437-a2ff814cd270" targetNamespace="http://schemas.microsoft.com/office/2006/metadata/properties" ma:root="true" ma:fieldsID="e93be6dca543f71cf59a0267bedc46d2" ns1:_="" ns2:_="" ns3:_="">
    <xsd:import namespace="http://schemas.microsoft.com/sharepoint/v3"/>
    <xsd:import namespace="a5abde03-6cf8-4f23-ad67-ee7af3d7ee4c"/>
    <xsd:import namespace="e6b1b227-c6c8-4f03-a437-a2ff814cd270"/>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OCR" minOccurs="0"/>
                <xsd:element ref="ns2:MediaServiceEventHashCode" minOccurs="0"/>
                <xsd:element ref="ns2:MediaServiceGenerationTime" minOccurs="0"/>
                <xsd:element ref="ns2:MediaServiceLocation" minOccurs="0"/>
                <xsd:element ref="ns2:MediaServiceAutoKeyPoints" minOccurs="0"/>
                <xsd:element ref="ns2:MediaServiceKeyPoints" minOccurs="0"/>
                <xsd:element ref="ns2:MediaLengthInSeconds" minOccurs="0"/>
                <xsd:element ref="ns2:lcf76f155ced4ddcb4097134ff3c332f" minOccurs="0"/>
                <xsd:element ref="ns3:TaxCatchAll"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4" nillable="true" ma:displayName="Unified Compliance Policy Properties" ma:hidden="true" ma:internalName="_ip_UnifiedCompliancePolicyProperties">
      <xsd:simpleType>
        <xsd:restriction base="dms:Note"/>
      </xsd:simpleType>
    </xsd:element>
    <xsd:element name="_ip_UnifiedCompliancePolicyUIAction" ma:index="2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5abde03-6cf8-4f23-ad67-ee7af3d7ee4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b01e79af-ab45-4d62-a997-4461e2914cf4"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6b1b227-c6c8-4f03-a437-a2ff814cd270"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8aec23b8-50d5-4c25-931a-4d3b6f2eee82}" ma:internalName="TaxCatchAll" ma:showField="CatchAllData" ma:web="e6b1b227-c6c8-4f03-a437-a2ff814cd27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611E75D-7263-471D-ADBE-D21A95F9733B}">
  <ds:schemaRefs>
    <ds:schemaRef ds:uri="http://www.w3.org/XML/1998/namespace"/>
    <ds:schemaRef ds:uri="http://schemas.microsoft.com/office/2006/documentManagement/types"/>
    <ds:schemaRef ds:uri="http://schemas.microsoft.com/office/infopath/2007/PartnerControls"/>
    <ds:schemaRef ds:uri="http://purl.org/dc/elements/1.1/"/>
    <ds:schemaRef ds:uri="http://purl.org/dc/terms/"/>
    <ds:schemaRef ds:uri="http://schemas.microsoft.com/office/2006/metadata/properties"/>
    <ds:schemaRef ds:uri="http://purl.org/dc/dcmitype/"/>
    <ds:schemaRef ds:uri="http://schemas.openxmlformats.org/package/2006/metadata/core-properties"/>
    <ds:schemaRef ds:uri="e6b1b227-c6c8-4f03-a437-a2ff814cd270"/>
    <ds:schemaRef ds:uri="a5abde03-6cf8-4f23-ad67-ee7af3d7ee4c"/>
    <ds:schemaRef ds:uri="http://schemas.microsoft.com/sharepoint/v3"/>
  </ds:schemaRefs>
</ds:datastoreItem>
</file>

<file path=customXml/itemProps2.xml><?xml version="1.0" encoding="utf-8"?>
<ds:datastoreItem xmlns:ds="http://schemas.openxmlformats.org/officeDocument/2006/customXml" ds:itemID="{C4A9BD30-2E2E-4EBE-B01E-C1BE0B29F6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a5abde03-6cf8-4f23-ad67-ee7af3d7ee4c"/>
    <ds:schemaRef ds:uri="e6b1b227-c6c8-4f03-a437-a2ff814cd27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515956E-43EF-4246-8648-E5A01FBF227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1720</TotalTime>
  <Words>884</Words>
  <Application>Microsoft Office PowerPoint</Application>
  <PresentationFormat>Widescreen</PresentationFormat>
  <Paragraphs>83</Paragraphs>
  <Slides>13</Slides>
  <Notes>1</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 Bickings</dc:creator>
  <cp:lastModifiedBy>Hal Bickings</cp:lastModifiedBy>
  <cp:revision>29</cp:revision>
  <dcterms:created xsi:type="dcterms:W3CDTF">2020-04-15T18:57:52Z</dcterms:created>
  <dcterms:modified xsi:type="dcterms:W3CDTF">2023-02-10T04:55:35Z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0x010100BFB5149C85DB5A4390E9E65D12FC105C</vt:lpwstr>
  </property>
</Properties>
</file>